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1" r:id="rId19"/>
    <p:sldId id="272" r:id="rId20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744D44-F2FE-4D24-9DC9-1B509BDF7B3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747017-FEFD-4B4E-9E03-304CED03AF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03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D44-F2FE-4D24-9DC9-1B509BDF7B3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017-FEFD-4B4E-9E03-304CED03A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9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D44-F2FE-4D24-9DC9-1B509BDF7B3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017-FEFD-4B4E-9E03-304CED03A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7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D44-F2FE-4D24-9DC9-1B509BDF7B3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017-FEFD-4B4E-9E03-304CED03A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6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D44-F2FE-4D24-9DC9-1B509BDF7B3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017-FEFD-4B4E-9E03-304CED03AF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31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D44-F2FE-4D24-9DC9-1B509BDF7B3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017-FEFD-4B4E-9E03-304CED03A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85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D44-F2FE-4D24-9DC9-1B509BDF7B3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017-FEFD-4B4E-9E03-304CED03A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62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D44-F2FE-4D24-9DC9-1B509BDF7B3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017-FEFD-4B4E-9E03-304CED03A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5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D44-F2FE-4D24-9DC9-1B509BDF7B3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017-FEFD-4B4E-9E03-304CED03A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86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D44-F2FE-4D24-9DC9-1B509BDF7B3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017-FEFD-4B4E-9E03-304CED03A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69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D44-F2FE-4D24-9DC9-1B509BDF7B3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017-FEFD-4B4E-9E03-304CED03A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1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0744D44-F2FE-4D24-9DC9-1B509BDF7B3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5747017-FEFD-4B4E-9E03-304CED03A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5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2;&#1080;&#1090;&#1072;&#1084;&#1080;&#1085;_B12" TargetMode="External"/><Relationship Id="rId2" Type="http://schemas.openxmlformats.org/officeDocument/2006/relationships/hyperlink" Target="https://www.rmj.ru/articles/nevrologiya/vitamin-v12-v-lechenii-zabolevaniy-nervnoy-sistemy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18004-F623-4517-988B-51D90FA74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956807"/>
            <a:ext cx="9966960" cy="2926080"/>
          </a:xfrm>
        </p:spPr>
        <p:txBody>
          <a:bodyPr>
            <a:normAutofit/>
          </a:bodyPr>
          <a:lstStyle/>
          <a:p>
            <a:r>
              <a:rPr lang="ru-RU" sz="5400" dirty="0"/>
              <a:t>Обнаружение витамина </a:t>
            </a:r>
            <a:r>
              <a:rPr lang="en-US" sz="5400" dirty="0"/>
              <a:t>B12 </a:t>
            </a:r>
            <a:r>
              <a:rPr lang="ru-RU" sz="5400" dirty="0"/>
              <a:t>в лекарственных формах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21E242-8C08-4BBB-A4BC-ED5BECC7A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780693"/>
            <a:ext cx="9957862" cy="2189284"/>
          </a:xfrm>
        </p:spPr>
        <p:txBody>
          <a:bodyPr>
            <a:noAutofit/>
          </a:bodyPr>
          <a:lstStyle/>
          <a:p>
            <a:r>
              <a:rPr lang="ru-RU" sz="2400" dirty="0"/>
              <a:t>						Подготовила:</a:t>
            </a:r>
          </a:p>
          <a:p>
            <a:r>
              <a:rPr lang="ru-RU" sz="2400" dirty="0"/>
              <a:t>						Ученица 11 «Б» класса</a:t>
            </a:r>
          </a:p>
          <a:p>
            <a:r>
              <a:rPr lang="ru-RU" sz="2400" dirty="0"/>
              <a:t>						МБОУ «Лицей №65»</a:t>
            </a:r>
          </a:p>
          <a:p>
            <a:r>
              <a:rPr lang="ru-RU" sz="2400" dirty="0"/>
              <a:t>						Карцева Виктория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3621E242-8C08-4BBB-A4BC-ED5BECC7A285}"/>
              </a:ext>
            </a:extLst>
          </p:cNvPr>
          <p:cNvSpPr txBox="1">
            <a:spLocks/>
          </p:cNvSpPr>
          <p:nvPr/>
        </p:nvSpPr>
        <p:spPr>
          <a:xfrm>
            <a:off x="463953" y="3933093"/>
            <a:ext cx="4978931" cy="2189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Руководители:</a:t>
            </a:r>
          </a:p>
          <a:p>
            <a:r>
              <a:rPr lang="ru-RU" sz="2400" dirty="0"/>
              <a:t>доц. кафедры химии </a:t>
            </a:r>
            <a:r>
              <a:rPr lang="ru-RU" sz="2400" dirty="0" err="1"/>
              <a:t>ВГАУ</a:t>
            </a:r>
            <a:r>
              <a:rPr lang="ru-RU" sz="2400" dirty="0"/>
              <a:t> </a:t>
            </a:r>
            <a:r>
              <a:rPr lang="ru-RU" sz="2400" dirty="0" err="1"/>
              <a:t>Перегончая</a:t>
            </a:r>
            <a:r>
              <a:rPr lang="ru-RU" sz="2400" dirty="0"/>
              <a:t> О. В.,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учитель химии </a:t>
            </a:r>
            <a:r>
              <a:rPr lang="ru-RU" sz="2400" dirty="0" err="1"/>
              <a:t>Анпилогова</a:t>
            </a:r>
            <a:r>
              <a:rPr lang="ru-RU" sz="2400" dirty="0"/>
              <a:t> Н. А.</a:t>
            </a:r>
          </a:p>
        </p:txBody>
      </p:sp>
    </p:spTree>
    <p:extLst>
      <p:ext uri="{BB962C8B-B14F-4D97-AF65-F5344CB8AC3E}">
        <p14:creationId xmlns:p14="http://schemas.microsoft.com/office/powerpoint/2010/main" val="181301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F800C-16C3-48AB-B8EE-B522ADC0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5" y="284284"/>
            <a:ext cx="10410092" cy="1356360"/>
          </a:xfrm>
        </p:spPr>
        <p:txBody>
          <a:bodyPr>
            <a:noAutofit/>
          </a:bodyPr>
          <a:lstStyle/>
          <a:p>
            <a:r>
              <a:rPr lang="ru-RU" b="1" dirty="0"/>
              <a:t>Биологическое значение витамина </a:t>
            </a:r>
            <a:r>
              <a:rPr lang="en-US" b="1" dirty="0"/>
              <a:t>B12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BE4F6A-9ABC-4B83-A14F-68E53F4891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1792" y="1828800"/>
            <a:ext cx="4781389" cy="402336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3BD0E64-B7BA-475E-BFF7-FE502835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2" y="1784839"/>
            <a:ext cx="4754880" cy="402336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u="sng" dirty="0" err="1"/>
              <a:t>Нейропротекторный</a:t>
            </a:r>
            <a:r>
              <a:rPr lang="ru-RU" b="1" u="sng" dirty="0"/>
              <a:t> и нейротрофический эффекты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-ответ на повреждения аксонов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-регенерация аксонов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-клеточный ответ на монооксид азота (</a:t>
            </a:r>
            <a:r>
              <a:rPr lang="en-US" dirty="0">
                <a:solidFill>
                  <a:schemeClr val="tx1"/>
                </a:solidFill>
              </a:rPr>
              <a:t>NO)</a:t>
            </a: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-метаболизм глутатиона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При дефиците витамина </a:t>
            </a:r>
            <a:r>
              <a:rPr lang="en-US" dirty="0">
                <a:solidFill>
                  <a:schemeClr val="tx1"/>
                </a:solidFill>
              </a:rPr>
              <a:t>B12</a:t>
            </a:r>
            <a:r>
              <a:rPr lang="ru-RU" dirty="0">
                <a:solidFill>
                  <a:schemeClr val="tx1"/>
                </a:solidFill>
              </a:rPr>
              <a:t> развиваются нарушения питания нервной ткани (</a:t>
            </a:r>
            <a:r>
              <a:rPr lang="ru-RU" dirty="0" err="1">
                <a:solidFill>
                  <a:schemeClr val="tx1"/>
                </a:solidFill>
              </a:rPr>
              <a:t>ишемизация</a:t>
            </a:r>
            <a:r>
              <a:rPr lang="ru-RU" dirty="0">
                <a:solidFill>
                  <a:schemeClr val="tx1"/>
                </a:solidFill>
              </a:rPr>
              <a:t>) и снижение выживаемости нейронов</a:t>
            </a:r>
          </a:p>
        </p:txBody>
      </p:sp>
    </p:spTree>
    <p:extLst>
      <p:ext uri="{BB962C8B-B14F-4D97-AF65-F5344CB8AC3E}">
        <p14:creationId xmlns:p14="http://schemas.microsoft.com/office/powerpoint/2010/main" val="3806046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DA204-5F43-4AC5-B7E1-4309AE237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54" y="337038"/>
            <a:ext cx="10392508" cy="1356360"/>
          </a:xfrm>
        </p:spPr>
        <p:txBody>
          <a:bodyPr>
            <a:noAutofit/>
          </a:bodyPr>
          <a:lstStyle/>
          <a:p>
            <a:r>
              <a:rPr lang="ru-RU" b="1" dirty="0"/>
              <a:t>Биологическое значение витамина </a:t>
            </a:r>
            <a:r>
              <a:rPr lang="en-US" b="1" dirty="0"/>
              <a:t>B12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86B1BF-FAD2-4CFD-9E22-4567BA81A7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9509" y="1802423"/>
            <a:ext cx="4754880" cy="4022725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F935904-848F-4363-887F-53F9F2942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1872761"/>
            <a:ext cx="5416061" cy="4023360"/>
          </a:xfrm>
        </p:spPr>
        <p:txBody>
          <a:bodyPr/>
          <a:lstStyle/>
          <a:p>
            <a:pPr marL="45720" indent="0">
              <a:buNone/>
            </a:pPr>
            <a:r>
              <a:rPr lang="ru-RU" b="1" u="sng" dirty="0"/>
              <a:t>Метаболизм жиров и процесс пищеварения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При дефиците витамина </a:t>
            </a:r>
            <a:r>
              <a:rPr lang="en-US" dirty="0">
                <a:solidFill>
                  <a:schemeClr val="tx1"/>
                </a:solidFill>
              </a:rPr>
              <a:t>B12</a:t>
            </a:r>
            <a:r>
              <a:rPr lang="ru-RU" dirty="0">
                <a:solidFill>
                  <a:schemeClr val="tx1"/>
                </a:solidFill>
              </a:rPr>
              <a:t> наблюдается формирование липидного профиля (повышается риск сердечно-сосудистых заболеваний на фоне нарушений усвоения жиров и жироподобных веществ).</a:t>
            </a:r>
          </a:p>
        </p:txBody>
      </p:sp>
    </p:spTree>
    <p:extLst>
      <p:ext uri="{BB962C8B-B14F-4D97-AF65-F5344CB8AC3E}">
        <p14:creationId xmlns:p14="http://schemas.microsoft.com/office/powerpoint/2010/main" val="140735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FE345-211A-4F4F-94FD-73896EE3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92" y="293077"/>
            <a:ext cx="10480431" cy="1356360"/>
          </a:xfrm>
        </p:spPr>
        <p:txBody>
          <a:bodyPr>
            <a:noAutofit/>
          </a:bodyPr>
          <a:lstStyle/>
          <a:p>
            <a:r>
              <a:rPr lang="ru-RU" b="1" dirty="0"/>
              <a:t>Биологическое значение витамина </a:t>
            </a:r>
            <a:r>
              <a:rPr lang="en-US" b="1" dirty="0"/>
              <a:t>B12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38E22A-BD13-4ADF-B447-36F417D2A6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0913" y="1988109"/>
            <a:ext cx="3802587" cy="402336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0459A52-11DD-4F57-9912-6CC6CE116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0169" y="2057400"/>
            <a:ext cx="5802923" cy="4023360"/>
          </a:xfrm>
        </p:spPr>
        <p:txBody>
          <a:bodyPr/>
          <a:lstStyle/>
          <a:p>
            <a:pPr marL="45720" indent="0">
              <a:buNone/>
            </a:pPr>
            <a:r>
              <a:rPr lang="ru-RU" b="1" u="sng" dirty="0"/>
              <a:t>Метаболизм микронутриентов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кобаламинов</a:t>
            </a:r>
          </a:p>
          <a:p>
            <a:pPr>
              <a:buFontTx/>
              <a:buChar char="-"/>
            </a:pPr>
            <a:r>
              <a:rPr lang="ru-RU" dirty="0" err="1">
                <a:solidFill>
                  <a:schemeClr val="tx1"/>
                </a:solidFill>
              </a:rPr>
              <a:t>фолатов</a:t>
            </a:r>
            <a:endParaRPr lang="ru-RU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витамина </a:t>
            </a:r>
            <a:r>
              <a:rPr lang="en-US" dirty="0">
                <a:solidFill>
                  <a:schemeClr val="tx1"/>
                </a:solidFill>
              </a:rPr>
              <a:t>D</a:t>
            </a: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- биосинтез </a:t>
            </a:r>
            <a:r>
              <a:rPr lang="ru-RU" dirty="0" err="1">
                <a:solidFill>
                  <a:schemeClr val="tx1"/>
                </a:solidFill>
              </a:rPr>
              <a:t>гема</a:t>
            </a:r>
            <a:r>
              <a:rPr lang="ru-RU" dirty="0">
                <a:solidFill>
                  <a:schemeClr val="tx1"/>
                </a:solidFill>
              </a:rPr>
              <a:t> (пигмент, содержащийся в гемоглобине)</a:t>
            </a:r>
          </a:p>
        </p:txBody>
      </p:sp>
    </p:spTree>
    <p:extLst>
      <p:ext uri="{BB962C8B-B14F-4D97-AF65-F5344CB8AC3E}">
        <p14:creationId xmlns:p14="http://schemas.microsoft.com/office/powerpoint/2010/main" val="3374890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B73F8-9719-49D2-9747-0EB77B3C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Потребность человека в витамине </a:t>
            </a:r>
            <a:r>
              <a:rPr lang="en-US" b="1" dirty="0"/>
              <a:t>B12</a:t>
            </a:r>
            <a:endParaRPr lang="ru-RU" b="1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B5791C2-32A8-41DC-A86F-DC73F2932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987935"/>
              </p:ext>
            </p:extLst>
          </p:nvPr>
        </p:nvGraphicFramePr>
        <p:xfrm>
          <a:off x="1118656" y="1679331"/>
          <a:ext cx="9888214" cy="471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1815586544"/>
                    </a:ext>
                  </a:extLst>
                </a:gridCol>
                <a:gridCol w="4919662">
                  <a:extLst>
                    <a:ext uri="{9D8B030D-6E8A-4147-A177-3AD203B41FA5}">
                      <a16:colId xmlns:a16="http://schemas.microsoft.com/office/drawing/2014/main" val="1978785760"/>
                    </a:ext>
                  </a:extLst>
                </a:gridCol>
              </a:tblGrid>
              <a:tr h="136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 людей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Суточная потребность в витамине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026881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Взрослый человек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мкг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464507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0,3-1,4 мкг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6302189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Подростки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мкг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443806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Беременные и кормящие женщины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2,2-7,8 мкг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6356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210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10698-5906-45B3-86A6-7129B283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Источники витамина </a:t>
            </a:r>
            <a:r>
              <a:rPr lang="en-US" b="1" dirty="0"/>
              <a:t>B12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2E3ABD-603F-4D4B-BD8E-AE47C9FAAF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91544" y="1965960"/>
            <a:ext cx="3356780" cy="411480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136CECD-0D78-4EEA-B173-E7CF25856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2585" y="2057400"/>
            <a:ext cx="5289907" cy="402336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Витамин </a:t>
            </a:r>
            <a:r>
              <a:rPr lang="en-US" dirty="0">
                <a:solidFill>
                  <a:schemeClr val="tx1"/>
                </a:solidFill>
              </a:rPr>
              <a:t>B12</a:t>
            </a:r>
            <a:r>
              <a:rPr lang="ru-RU" dirty="0">
                <a:solidFill>
                  <a:schemeClr val="tx1"/>
                </a:solidFill>
              </a:rPr>
              <a:t> продуцируется исключительно микроорганизмами.</a:t>
            </a:r>
          </a:p>
          <a:p>
            <a:r>
              <a:rPr lang="ru-RU" dirty="0">
                <a:solidFill>
                  <a:schemeClr val="tx1"/>
                </a:solidFill>
              </a:rPr>
              <a:t>Витамина, вырабатывающегося в толстом кишечнике, не достаточно для удовлетворения всех потребностей организма, поэтому человеку необходимо получать витамин </a:t>
            </a:r>
            <a:r>
              <a:rPr lang="en-US" dirty="0">
                <a:solidFill>
                  <a:schemeClr val="tx1"/>
                </a:solidFill>
              </a:rPr>
              <a:t>B12 </a:t>
            </a:r>
            <a:r>
              <a:rPr lang="ru-RU" dirty="0">
                <a:solidFill>
                  <a:schemeClr val="tx1"/>
                </a:solidFill>
              </a:rPr>
              <a:t>с пищей.</a:t>
            </a:r>
          </a:p>
        </p:txBody>
      </p:sp>
    </p:spTree>
    <p:extLst>
      <p:ext uri="{BB962C8B-B14F-4D97-AF65-F5344CB8AC3E}">
        <p14:creationId xmlns:p14="http://schemas.microsoft.com/office/powerpoint/2010/main" val="806292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EAA0B-3D5F-4EB6-8710-5DD0A6716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260648"/>
            <a:ext cx="9875520" cy="936104"/>
          </a:xfrm>
        </p:spPr>
        <p:txBody>
          <a:bodyPr/>
          <a:lstStyle/>
          <a:p>
            <a:pPr algn="ctr"/>
            <a:r>
              <a:rPr lang="ru-RU" b="1" dirty="0"/>
              <a:t>Источники витамина </a:t>
            </a:r>
            <a:r>
              <a:rPr lang="en-US" b="1" dirty="0"/>
              <a:t>B12</a:t>
            </a:r>
            <a:endParaRPr lang="ru-RU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A256C3-3BCB-4BDE-BB72-34BADF5D0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320" y="1159070"/>
            <a:ext cx="2332942" cy="15577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A20CA7-7F43-4A59-BF38-9C29FBADF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508" y="1159070"/>
            <a:ext cx="2329352" cy="15577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F0C2C5-4A20-405C-A51A-E002A3A07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304" y="1052737"/>
            <a:ext cx="2471085" cy="16640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26ED12-CE3C-45D0-86A6-1BFED144D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161" y="2977265"/>
            <a:ext cx="2465685" cy="16411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59EBA7-C96C-4F25-ACFC-AEDAD2D114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9305" y="2977264"/>
            <a:ext cx="2520618" cy="16411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649BFB-74A9-4441-9C01-932E06165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2964" y="2977264"/>
            <a:ext cx="2327869" cy="16411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67408" y="4656048"/>
            <a:ext cx="108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Источником витамина </a:t>
            </a:r>
            <a:r>
              <a:rPr lang="en-US" sz="2400" dirty="0"/>
              <a:t>B12 </a:t>
            </a:r>
            <a:r>
              <a:rPr lang="ru-RU" sz="2400" dirty="0"/>
              <a:t>для человека являются продукты животного происхождения.  Особенно богаты витамином </a:t>
            </a:r>
            <a:r>
              <a:rPr lang="en-US" sz="2400" dirty="0"/>
              <a:t>B12 </a:t>
            </a:r>
            <a:r>
              <a:rPr lang="ru-RU" sz="2400" dirty="0"/>
              <a:t>печень и мясо крупного рогатого скота, так как являются симбионтами бактериями, вырабатывающими данный витамин, продукты обмена которых всасываются в кишечнике крупного рогатого скота.</a:t>
            </a:r>
          </a:p>
        </p:txBody>
      </p:sp>
    </p:spTree>
    <p:extLst>
      <p:ext uri="{BB962C8B-B14F-4D97-AF65-F5344CB8AC3E}">
        <p14:creationId xmlns:p14="http://schemas.microsoft.com/office/powerpoint/2010/main" val="1641199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0B8F7-4489-4B70-A6C4-1572A3C2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0648"/>
            <a:ext cx="9875520" cy="72008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Методика эксперимента и результаты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764" y="4251264"/>
            <a:ext cx="8408471" cy="206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44807" y="884016"/>
            <a:ext cx="107555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Объектами исследования были выбраны препараты для внутримышечного введения: </a:t>
            </a:r>
          </a:p>
          <a:p>
            <a:r>
              <a:rPr lang="ru-RU" sz="2400" dirty="0"/>
              <a:t>«</a:t>
            </a:r>
            <a:r>
              <a:rPr lang="ru-RU" sz="2400" b="1" dirty="0" err="1"/>
              <a:t>Цианокобаламин</a:t>
            </a:r>
            <a:r>
              <a:rPr lang="ru-RU" sz="2400" dirty="0"/>
              <a:t>» – витамин В12 (0,500 мг/мл),</a:t>
            </a:r>
          </a:p>
          <a:p>
            <a:r>
              <a:rPr lang="ru-RU" sz="2400" dirty="0"/>
              <a:t>«</a:t>
            </a:r>
            <a:r>
              <a:rPr lang="ru-RU" sz="2400" b="1" dirty="0" err="1"/>
              <a:t>Комбилипен</a:t>
            </a:r>
            <a:r>
              <a:rPr lang="ru-RU" sz="2400" dirty="0"/>
              <a:t>» – комплекс витаминов группы В (содержание </a:t>
            </a:r>
            <a:r>
              <a:rPr lang="ru-RU" sz="2400" dirty="0" err="1"/>
              <a:t>В12</a:t>
            </a:r>
            <a:r>
              <a:rPr lang="ru-RU" sz="2400" dirty="0"/>
              <a:t> 0,500 мг/мл).</a:t>
            </a:r>
          </a:p>
          <a:p>
            <a:r>
              <a:rPr lang="ru-RU" sz="2000" dirty="0"/>
              <a:t>Раствор из ампулы разбавляли в 25 раз и </a:t>
            </a:r>
            <a:r>
              <a:rPr lang="ru-RU" sz="2000" dirty="0" err="1"/>
              <a:t>фотометрировали</a:t>
            </a:r>
            <a:r>
              <a:rPr lang="ru-RU" sz="2000" dirty="0"/>
              <a:t> на приборе «</a:t>
            </a:r>
            <a:r>
              <a:rPr lang="ru-RU" sz="2000" dirty="0" err="1"/>
              <a:t>Спектрофлуориметр</a:t>
            </a:r>
            <a:r>
              <a:rPr lang="ru-RU" sz="2000" dirty="0"/>
              <a:t> СМ 2203» в интервале длин волн 300-400 нм.</a:t>
            </a:r>
          </a:p>
          <a:p>
            <a:r>
              <a:rPr lang="ru-RU" sz="2000" dirty="0"/>
              <a:t>Содержание витамина В12 вычисляли по формуле: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688" y="3500126"/>
            <a:ext cx="2664296" cy="70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628680" y="3629469"/>
            <a:ext cx="554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где </a:t>
            </a:r>
            <a:r>
              <a:rPr lang="en-US" i="1" dirty="0"/>
              <a:t>D</a:t>
            </a:r>
            <a:r>
              <a:rPr lang="ru-RU" dirty="0"/>
              <a:t> – оптическая плотность раствора при 361 нм</a:t>
            </a:r>
            <a:r>
              <a:rPr lang="en-US" dirty="0"/>
              <a:t> [4]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8210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45" y="2823008"/>
            <a:ext cx="52387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7008" y="884016"/>
            <a:ext cx="11239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Результаты измерений</a:t>
            </a:r>
            <a:r>
              <a:rPr lang="ru-RU" sz="2400" dirty="0"/>
              <a:t>:</a:t>
            </a:r>
          </a:p>
          <a:p>
            <a:r>
              <a:rPr lang="ru-RU" sz="2000" dirty="0"/>
              <a:t>На </a:t>
            </a:r>
            <a:r>
              <a:rPr lang="ru-RU" sz="2000" dirty="0" err="1"/>
              <a:t>рис.1</a:t>
            </a:r>
            <a:r>
              <a:rPr lang="ru-RU" sz="2000" dirty="0"/>
              <a:t> спектральная характеристика препарата «</a:t>
            </a:r>
            <a:r>
              <a:rPr lang="ru-RU" sz="2000" dirty="0" err="1"/>
              <a:t>Цианокобаломин</a:t>
            </a:r>
            <a:r>
              <a:rPr lang="ru-RU" sz="2000" dirty="0"/>
              <a:t>», которая содержит максимум при </a:t>
            </a:r>
            <a:r>
              <a:rPr lang="ru-RU" sz="2000" dirty="0" err="1"/>
              <a:t>362нм</a:t>
            </a:r>
            <a:r>
              <a:rPr lang="ru-RU" sz="2000" dirty="0"/>
              <a:t>. Оптическую плотность </a:t>
            </a:r>
            <a:r>
              <a:rPr lang="en-US" sz="2000" dirty="0"/>
              <a:t>D</a:t>
            </a:r>
            <a:r>
              <a:rPr lang="ru-RU" sz="2000" dirty="0"/>
              <a:t>, соответствующую этой длине волны подставляли в формулу.  Содержание </a:t>
            </a:r>
            <a:r>
              <a:rPr lang="ru-RU" sz="2000" dirty="0" err="1"/>
              <a:t>В12</a:t>
            </a:r>
            <a:r>
              <a:rPr lang="ru-RU" sz="2000" dirty="0"/>
              <a:t> в препарате «</a:t>
            </a:r>
            <a:r>
              <a:rPr lang="ru-RU" sz="2000" dirty="0" err="1"/>
              <a:t>Цианокобаламин</a:t>
            </a:r>
            <a:r>
              <a:rPr lang="ru-RU" sz="2000" dirty="0"/>
              <a:t>» составило 0,495 мг/мл.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84845" y="5848676"/>
            <a:ext cx="573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Рис.1</a:t>
            </a:r>
            <a:r>
              <a:rPr lang="ru-RU" sz="2000" dirty="0"/>
              <a:t>  Спектральная характеристика раствора </a:t>
            </a:r>
            <a:r>
              <a:rPr lang="ru-RU" sz="2000" dirty="0" err="1"/>
              <a:t>цианокобаламина</a:t>
            </a:r>
            <a:r>
              <a:rPr lang="ru-RU" sz="2000" dirty="0"/>
              <a:t>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C40B8F7-4489-4B70-A6C4-1572A3C2BC60}"/>
              </a:ext>
            </a:extLst>
          </p:cNvPr>
          <p:cNvSpPr txBox="1">
            <a:spLocks/>
          </p:cNvSpPr>
          <p:nvPr/>
        </p:nvSpPr>
        <p:spPr>
          <a:xfrm>
            <a:off x="1158240" y="260648"/>
            <a:ext cx="987552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/>
              <a:t>Методика эксперимента и результаты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7008" y="2668791"/>
            <a:ext cx="5507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Для препарата «</a:t>
            </a:r>
            <a:r>
              <a:rPr lang="ru-RU" sz="2400" dirty="0" err="1"/>
              <a:t>Комбилипен</a:t>
            </a:r>
            <a:r>
              <a:rPr lang="ru-RU" sz="2400" dirty="0"/>
              <a:t>» определить содержание </a:t>
            </a:r>
            <a:r>
              <a:rPr lang="ru-RU" sz="2400" dirty="0" err="1"/>
              <a:t>В12</a:t>
            </a:r>
            <a:r>
              <a:rPr lang="ru-RU" sz="2400" dirty="0"/>
              <a:t> не удалось, так как в присутствии других витаминов его максимум перекрывается.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8" y="2410988"/>
            <a:ext cx="51339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8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B5BCD-1CF6-4AD1-8907-11CCE9D58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08" y="284285"/>
            <a:ext cx="9875520" cy="84992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BE43B-FA26-4751-8F43-46095F8F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13338"/>
            <a:ext cx="9872871" cy="4882662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Изучив историю открытия, строение и биологическую роль витамина </a:t>
            </a:r>
            <a:r>
              <a:rPr lang="ru-RU" sz="3200" dirty="0" err="1">
                <a:solidFill>
                  <a:schemeClr val="tx1"/>
                </a:solidFill>
              </a:rPr>
              <a:t>В12</a:t>
            </a:r>
            <a:r>
              <a:rPr lang="ru-RU" sz="3200" dirty="0">
                <a:solidFill>
                  <a:schemeClr val="tx1"/>
                </a:solidFill>
              </a:rPr>
              <a:t> мы убедились, что это жизненно важный витамин. При его недостатке происходит нарушение работы многих систем в организме животных.</a:t>
            </a:r>
          </a:p>
          <a:p>
            <a:r>
              <a:rPr lang="ru-RU" sz="3200" dirty="0">
                <a:solidFill>
                  <a:schemeClr val="tx1"/>
                </a:solidFill>
              </a:rPr>
              <a:t>Нельзя исключать из рациона питания продукты, содержащие витамин </a:t>
            </a:r>
            <a:r>
              <a:rPr lang="ru-RU" sz="3200" dirty="0" err="1">
                <a:solidFill>
                  <a:schemeClr val="tx1"/>
                </a:solidFill>
              </a:rPr>
              <a:t>В12</a:t>
            </a:r>
            <a:r>
              <a:rPr lang="ru-RU" sz="3200" dirty="0">
                <a:solidFill>
                  <a:schemeClr val="tx1"/>
                </a:solidFill>
              </a:rPr>
              <a:t> и способствующие его биосинтезу.</a:t>
            </a:r>
          </a:p>
          <a:p>
            <a:r>
              <a:rPr lang="ru-RU" sz="3200" dirty="0">
                <a:solidFill>
                  <a:schemeClr val="tx1"/>
                </a:solidFill>
              </a:rPr>
              <a:t>Исследуя содержание витамина </a:t>
            </a:r>
            <a:r>
              <a:rPr lang="en-US" sz="3200" dirty="0">
                <a:solidFill>
                  <a:schemeClr val="tx1"/>
                </a:solidFill>
              </a:rPr>
              <a:t>B12</a:t>
            </a:r>
            <a:r>
              <a:rPr lang="ru-RU" sz="3200" dirty="0">
                <a:solidFill>
                  <a:schemeClr val="tx1"/>
                </a:solidFill>
              </a:rPr>
              <a:t> в препарате «</a:t>
            </a:r>
            <a:r>
              <a:rPr lang="ru-RU" sz="3200" dirty="0" err="1">
                <a:solidFill>
                  <a:schemeClr val="tx1"/>
                </a:solidFill>
              </a:rPr>
              <a:t>Цианокобаламин</a:t>
            </a:r>
            <a:r>
              <a:rPr lang="ru-RU" sz="3200" dirty="0">
                <a:solidFill>
                  <a:schemeClr val="tx1"/>
                </a:solidFill>
              </a:rPr>
              <a:t>» мы убедились, что оно соответствует заявленному.</a:t>
            </a:r>
          </a:p>
          <a:p>
            <a:r>
              <a:rPr lang="ru-RU" sz="3200" dirty="0">
                <a:solidFill>
                  <a:schemeClr val="tx1"/>
                </a:solidFill>
              </a:rPr>
              <a:t>Содержание витамина </a:t>
            </a:r>
            <a:r>
              <a:rPr lang="en-US" sz="3200" dirty="0">
                <a:solidFill>
                  <a:schemeClr val="tx1"/>
                </a:solidFill>
              </a:rPr>
              <a:t>B12</a:t>
            </a:r>
            <a:r>
              <a:rPr lang="ru-RU" sz="3200" dirty="0">
                <a:solidFill>
                  <a:schemeClr val="tx1"/>
                </a:solidFill>
              </a:rPr>
              <a:t> в препарате «</a:t>
            </a:r>
            <a:r>
              <a:rPr lang="ru-RU" sz="3200" dirty="0" err="1">
                <a:solidFill>
                  <a:schemeClr val="tx1"/>
                </a:solidFill>
              </a:rPr>
              <a:t>Комбилипен</a:t>
            </a:r>
            <a:r>
              <a:rPr lang="ru-RU" sz="3200" dirty="0">
                <a:solidFill>
                  <a:schemeClr val="tx1"/>
                </a:solidFill>
              </a:rPr>
              <a:t>» определить не удалось, так как этому препятствует присутствие других витаминов группы В:  </a:t>
            </a:r>
            <a:r>
              <a:rPr lang="en-US" sz="3200" dirty="0">
                <a:solidFill>
                  <a:schemeClr val="tx1"/>
                </a:solidFill>
              </a:rPr>
              <a:t>B1, B2 </a:t>
            </a:r>
            <a:r>
              <a:rPr lang="ru-RU" sz="3200" dirty="0">
                <a:solidFill>
                  <a:schemeClr val="tx1"/>
                </a:solidFill>
              </a:rPr>
              <a:t>и </a:t>
            </a:r>
            <a:r>
              <a:rPr lang="en-US" sz="3200" dirty="0">
                <a:solidFill>
                  <a:schemeClr val="tx1"/>
                </a:solidFill>
              </a:rPr>
              <a:t>B6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2552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68" y="794802"/>
            <a:ext cx="11521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Литература</a:t>
            </a:r>
          </a:p>
          <a:p>
            <a:pPr marL="342900" indent="-342900">
              <a:buAutoNum type="arabicPeriod"/>
            </a:pPr>
            <a:r>
              <a:rPr lang="ru-RU" sz="2400" dirty="0"/>
              <a:t>Емельянова А.Ю., Зиновьева О.Е. </a:t>
            </a:r>
            <a:r>
              <a:rPr lang="ru-RU" sz="2400" b="1" dirty="0"/>
              <a:t>Витамин В12 в лечении заболеваний нервной системы</a:t>
            </a:r>
            <a:r>
              <a:rPr lang="en-US" sz="2400" dirty="0"/>
              <a:t> /</a:t>
            </a:r>
            <a:r>
              <a:rPr lang="ru-RU" sz="2400" dirty="0"/>
              <a:t> РМЖ (Русский медицинский журнал): 2016. – №7. – С. 429-433.  Режим доступа: </a:t>
            </a:r>
            <a:r>
              <a:rPr lang="ru-RU" sz="2400" u="sng" dirty="0">
                <a:hlinkClick r:id="rId2"/>
              </a:rPr>
              <a:t> https://www.rmj.ru/articles/nevrologiya/vitamin-v12-v-lechenii-zabolevaniy-nervnoy-sistemy/#ixzz7tgMifRDM</a:t>
            </a:r>
            <a:endParaRPr lang="ru-RU" sz="2400" u="sng" dirty="0"/>
          </a:p>
          <a:p>
            <a:pPr marL="342900" indent="-342900">
              <a:buAutoNum type="arabicPeriod"/>
            </a:pPr>
            <a:r>
              <a:rPr lang="ru-RU" sz="2400" u="sng" dirty="0"/>
              <a:t> </a:t>
            </a:r>
            <a:r>
              <a:rPr lang="ru-RU" sz="2400" b="1" dirty="0"/>
              <a:t>Витамин В12</a:t>
            </a:r>
            <a:r>
              <a:rPr lang="ru-RU" sz="2400" dirty="0"/>
              <a:t>. - Электронный источник. Режим доступа: </a:t>
            </a:r>
            <a:r>
              <a:rPr lang="en-US" sz="2400" dirty="0">
                <a:hlinkClick r:id="rId3"/>
              </a:rPr>
              <a:t>https://ru.wikipedia.org/wiki/</a:t>
            </a:r>
            <a:r>
              <a:rPr lang="ru-RU" sz="2400" dirty="0" err="1">
                <a:hlinkClick r:id="rId3"/>
              </a:rPr>
              <a:t>Витамин_</a:t>
            </a:r>
            <a:r>
              <a:rPr lang="en-US" sz="2400" dirty="0">
                <a:hlinkClick r:id="rId3"/>
              </a:rPr>
              <a:t>B12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 err="1"/>
              <a:t>Хапалюк</a:t>
            </a:r>
            <a:r>
              <a:rPr lang="ru-RU" sz="2400" dirty="0"/>
              <a:t>  А.В.</a:t>
            </a:r>
            <a:r>
              <a:rPr lang="ru-RU" sz="2400" b="1" dirty="0"/>
              <a:t> Витамин В12: биологическое значение, патогенетические механизмы и клинические проявления витаминной недостаточности </a:t>
            </a:r>
            <a:r>
              <a:rPr lang="en-US" sz="2400" dirty="0"/>
              <a:t>/ </a:t>
            </a:r>
            <a:r>
              <a:rPr lang="ru-RU" sz="2400" dirty="0"/>
              <a:t>Лечебное дело. - 2019 г., № 4 (68) – С.17-23.</a:t>
            </a:r>
          </a:p>
          <a:p>
            <a:r>
              <a:rPr lang="ru-RU" sz="2400" dirty="0"/>
              <a:t>4.   ГОСТ Р 57201-2016.  Национальный стандарт Российской Федерации</a:t>
            </a:r>
          </a:p>
          <a:p>
            <a:pPr marL="360363" indent="88900"/>
            <a:r>
              <a:rPr lang="ru-RU" sz="2400" dirty="0"/>
              <a:t>витамин В12 кормовой. Технические условия.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DE4FE-69AB-4D96-AF0A-63F44AC78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317695"/>
            <a:ext cx="9875520" cy="1356360"/>
          </a:xfrm>
        </p:spPr>
        <p:txBody>
          <a:bodyPr>
            <a:normAutofit/>
          </a:bodyPr>
          <a:lstStyle/>
          <a:p>
            <a:r>
              <a:rPr lang="ru-RU" sz="6600" b="1" dirty="0"/>
              <a:t>				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B26245-727D-45C6-8BC0-E36DBA71A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78635"/>
            <a:ext cx="9872871" cy="4869766"/>
          </a:xfrm>
        </p:spPr>
        <p:txBody>
          <a:bodyPr>
            <a:noAutofit/>
          </a:bodyPr>
          <a:lstStyle/>
          <a:p>
            <a:r>
              <a:rPr lang="ru-RU" b="1" dirty="0"/>
              <a:t>1. Цели</a:t>
            </a:r>
          </a:p>
          <a:p>
            <a:r>
              <a:rPr lang="ru-RU" b="1" dirty="0"/>
              <a:t>2. Задачи</a:t>
            </a:r>
          </a:p>
          <a:p>
            <a:r>
              <a:rPr lang="ru-RU" b="1" dirty="0"/>
              <a:t>3. История открытия</a:t>
            </a:r>
          </a:p>
          <a:p>
            <a:r>
              <a:rPr lang="ru-RU" b="1" dirty="0"/>
              <a:t>4. Структура витамина </a:t>
            </a:r>
            <a:r>
              <a:rPr lang="en-US" b="1" dirty="0"/>
              <a:t>B12</a:t>
            </a:r>
          </a:p>
          <a:p>
            <a:r>
              <a:rPr lang="en-US" b="1" dirty="0"/>
              <a:t>5</a:t>
            </a:r>
            <a:r>
              <a:rPr lang="ru-RU" b="1" dirty="0"/>
              <a:t>. Источники витамина </a:t>
            </a:r>
            <a:r>
              <a:rPr lang="en-US" b="1" dirty="0"/>
              <a:t>B12</a:t>
            </a:r>
          </a:p>
          <a:p>
            <a:r>
              <a:rPr lang="en-US" b="1" dirty="0"/>
              <a:t>6</a:t>
            </a:r>
            <a:r>
              <a:rPr lang="ru-RU" b="1" dirty="0"/>
              <a:t>. Биологическое значение витамина </a:t>
            </a:r>
            <a:r>
              <a:rPr lang="en-US" b="1" dirty="0"/>
              <a:t>B12</a:t>
            </a:r>
          </a:p>
          <a:p>
            <a:r>
              <a:rPr lang="en-US" b="1" dirty="0"/>
              <a:t>7</a:t>
            </a:r>
            <a:r>
              <a:rPr lang="ru-RU" b="1" dirty="0"/>
              <a:t>. Источники витамина </a:t>
            </a:r>
            <a:r>
              <a:rPr lang="en-US" b="1" dirty="0"/>
              <a:t>B12</a:t>
            </a:r>
            <a:endParaRPr lang="ru-RU" b="1" dirty="0"/>
          </a:p>
          <a:p>
            <a:r>
              <a:rPr lang="ru-RU" b="1" dirty="0"/>
              <a:t>8. Методика эксперимента и результаты</a:t>
            </a:r>
          </a:p>
          <a:p>
            <a:r>
              <a:rPr lang="ru-RU" b="1" dirty="0"/>
              <a:t>9. Выводы</a:t>
            </a:r>
          </a:p>
          <a:p>
            <a:r>
              <a:rPr lang="ru-RU" b="1" dirty="0"/>
              <a:t>10. 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105291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8E959-AB6E-4AC5-B019-4733EC99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			</a:t>
            </a:r>
            <a:r>
              <a:rPr lang="ru-RU" sz="6600" b="1" dirty="0"/>
              <a:t>Цели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FD521-C8C7-4560-84CB-8112FE0E4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Исследовать литературные данные о строении  и биологической роли витамина В12</a:t>
            </a:r>
          </a:p>
          <a:p>
            <a:r>
              <a:rPr lang="ru-RU" sz="3600" dirty="0"/>
              <a:t>Установить присутствие витамина </a:t>
            </a:r>
            <a:r>
              <a:rPr lang="en-US" sz="3600" dirty="0"/>
              <a:t>B12 </a:t>
            </a:r>
            <a:r>
              <a:rPr lang="ru-RU" sz="3600" dirty="0"/>
              <a:t>в его лекарственных формах и сравнить его содержание в различных препаратах</a:t>
            </a:r>
          </a:p>
        </p:txBody>
      </p:sp>
    </p:spTree>
    <p:extLst>
      <p:ext uri="{BB962C8B-B14F-4D97-AF65-F5344CB8AC3E}">
        <p14:creationId xmlns:p14="http://schemas.microsoft.com/office/powerpoint/2010/main" val="109903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F9023-0172-429B-8CCF-13B11B58A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/>
              <a:t>				</a:t>
            </a:r>
            <a:r>
              <a:rPr lang="ru-RU" sz="6600" b="1" dirty="0"/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789FDB-0715-4E47-AFEB-E56C940B0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Изучить литературные данные о строении и биологической роли витамина В12</a:t>
            </a:r>
          </a:p>
          <a:p>
            <a:r>
              <a:rPr lang="ru-RU" sz="3600" dirty="0"/>
              <a:t>Исследовать содержание витамина </a:t>
            </a:r>
            <a:r>
              <a:rPr lang="en-US" sz="3600" dirty="0"/>
              <a:t>B12 </a:t>
            </a:r>
            <a:r>
              <a:rPr lang="ru-RU" sz="3600" dirty="0"/>
              <a:t>в препаратах «</a:t>
            </a:r>
            <a:r>
              <a:rPr lang="ru-RU" sz="3600" dirty="0" err="1"/>
              <a:t>Комбилипен</a:t>
            </a:r>
            <a:r>
              <a:rPr lang="ru-RU" sz="3600" dirty="0"/>
              <a:t>» и «</a:t>
            </a:r>
            <a:r>
              <a:rPr lang="ru-RU" sz="3600" dirty="0" err="1"/>
              <a:t>Цианокобаламин</a:t>
            </a:r>
            <a:r>
              <a:rPr lang="ru-RU" sz="36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3177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871D5-41D9-473B-AA9F-43DACD48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661" y="301869"/>
            <a:ext cx="9875520" cy="7356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/>
              <a:t>История открытия витамина </a:t>
            </a:r>
            <a:r>
              <a:rPr lang="en-US" b="1" dirty="0"/>
              <a:t>B12</a:t>
            </a:r>
            <a:endParaRPr lang="ru-RU" b="1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88166" y="1037492"/>
            <a:ext cx="10209605" cy="5343772"/>
            <a:chOff x="-784251" y="-104339"/>
            <a:chExt cx="10209605" cy="5343772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3BDB0BB-00FC-4AA8-BF08-C4A0EC698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6301" y="-104339"/>
              <a:ext cx="1668078" cy="204153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A43A-8AD8-49FB-B6B5-EA60F0EC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782" y="2684832"/>
              <a:ext cx="1720597" cy="214407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20150" y="2105882"/>
              <a:ext cx="3033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accent1"/>
                  </a:solidFill>
                </a:rPr>
                <a:t>Томас </a:t>
              </a:r>
              <a:r>
                <a:rPr lang="ru-RU" sz="2400" b="1" dirty="0" err="1">
                  <a:solidFill>
                    <a:schemeClr val="accent1"/>
                  </a:solidFill>
                </a:rPr>
                <a:t>Аддисон</a:t>
              </a:r>
              <a:endParaRPr lang="ru-RU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784251" y="4777768"/>
              <a:ext cx="4029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>
                  <a:solidFill>
                    <a:schemeClr val="accent1"/>
                  </a:solidFill>
                </a:rPr>
                <a:t>Михаэль Антон </a:t>
              </a:r>
              <a:r>
                <a:rPr lang="ru-RU" sz="2400" b="1" dirty="0" err="1">
                  <a:solidFill>
                    <a:schemeClr val="accent1"/>
                  </a:solidFill>
                </a:rPr>
                <a:t>Бирмер</a:t>
              </a:r>
              <a:r>
                <a:rPr lang="ru-RU" sz="2400" b="1" dirty="0">
                  <a:solidFill>
                    <a:schemeClr val="accent1"/>
                  </a:solidFill>
                </a:rPr>
                <a:t> 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92670" y="1418489"/>
              <a:ext cx="65326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2400" dirty="0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1803B1-F76C-4E6E-B0ED-395D9900B7BD}"/>
              </a:ext>
            </a:extLst>
          </p:cNvPr>
          <p:cNvSpPr/>
          <p:nvPr/>
        </p:nvSpPr>
        <p:spPr>
          <a:xfrm>
            <a:off x="4334481" y="122149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В 1855 и 1872 годах описали болезнь, которую назвали злокачественной анемией, впоследствии получившей название </a:t>
            </a:r>
            <a:r>
              <a:rPr lang="ru-RU" sz="2800" b="1" dirty="0"/>
              <a:t>болезнь Аддисона — </a:t>
            </a:r>
            <a:r>
              <a:rPr lang="ru-RU" sz="2800" b="1" dirty="0" err="1"/>
              <a:t>Бирмера</a:t>
            </a:r>
            <a:r>
              <a:rPr lang="ru-RU" sz="2800" b="1" dirty="0"/>
              <a:t>. </a:t>
            </a:r>
            <a:r>
              <a:rPr lang="ru-RU" sz="2800" dirty="0"/>
              <a:t>В течение 75 лет заболевание считалось неизлечимым.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363521-2FA4-4D28-B706-AF2293C74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604" y="3901796"/>
            <a:ext cx="3812344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D9EA6A-FD54-4228-B737-41337A933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140" y="3295369"/>
            <a:ext cx="1899069" cy="236345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1AF1DC-1A9D-404F-AB65-D44A1229117C}"/>
              </a:ext>
            </a:extLst>
          </p:cNvPr>
          <p:cNvSpPr/>
          <p:nvPr/>
        </p:nvSpPr>
        <p:spPr>
          <a:xfrm>
            <a:off x="459546" y="305402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Уильям </a:t>
            </a:r>
            <a:r>
              <a:rPr lang="ru-RU" sz="2400" dirty="0" err="1"/>
              <a:t>Касл</a:t>
            </a:r>
            <a:r>
              <a:rPr lang="ru-RU" sz="2400" dirty="0"/>
              <a:t> экспериментально установил связь между желудочной ахилией и  эффективностью употребления сырой печени. Было показано, что причиной заболевания пернициозной анемией является утрата определенного компонента желудочного сока, который был назван внутренним фактором и  позднее получил его имя (фактор </a:t>
            </a:r>
            <a:r>
              <a:rPr lang="ru-RU" sz="2400" dirty="0" err="1"/>
              <a:t>Касла</a:t>
            </a:r>
            <a:r>
              <a:rPr lang="ru-RU" sz="2400" dirty="0"/>
              <a:t> /</a:t>
            </a:r>
            <a:r>
              <a:rPr lang="ru-RU" sz="2400" dirty="0" err="1"/>
              <a:t>Кастла</a:t>
            </a:r>
            <a:r>
              <a:rPr lang="ru-RU" sz="2400" dirty="0"/>
              <a:t>/).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BB5E68-1A13-4CD1-B5BA-A24A09F99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140" y="5658821"/>
            <a:ext cx="1899070" cy="6462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61BC2E-3DC6-488A-91CE-4E27B49C6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4" y="417808"/>
            <a:ext cx="11821169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8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12058" y="1125391"/>
            <a:ext cx="10278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Впервые витамин В12 был выделен в 1948 г. В 1955 Д. </a:t>
            </a:r>
            <a:r>
              <a:rPr lang="ru-RU" sz="2400" dirty="0" err="1"/>
              <a:t>Ходжкин</a:t>
            </a:r>
            <a:r>
              <a:rPr lang="ru-RU" sz="2400" dirty="0"/>
              <a:t> расшифровала структуру и пространственную конфигурацию витамина В12. Лабораторный синтез его был завершен только в 1973 г. после многолетней работы коллектива лаборатории под руководством  Р. </a:t>
            </a:r>
            <a:r>
              <a:rPr lang="ru-RU" sz="2400" dirty="0" err="1"/>
              <a:t>Вудворда</a:t>
            </a:r>
            <a:r>
              <a:rPr lang="ru-RU" sz="2400" dirty="0"/>
              <a:t>. </a:t>
            </a:r>
          </a:p>
          <a:p>
            <a:endParaRPr lang="ru-RU" sz="24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474271" y="3152282"/>
            <a:ext cx="6773993" cy="3112538"/>
            <a:chOff x="2389865" y="1636381"/>
            <a:chExt cx="6773993" cy="311253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81E76C0-36F3-42F6-974E-2AF28CB3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00932" y="1672699"/>
              <a:ext cx="1988042" cy="2614555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B015784-93B9-4292-8C79-980F027F0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1492" y="1636381"/>
              <a:ext cx="1988042" cy="2576839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6626047" y="4287254"/>
              <a:ext cx="25378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chemeClr val="accent1"/>
                  </a:solidFill>
                </a:rPr>
                <a:t>Дороти </a:t>
              </a:r>
              <a:r>
                <a:rPr lang="ru-RU" sz="2400" b="1" dirty="0" err="1">
                  <a:solidFill>
                    <a:schemeClr val="accent1"/>
                  </a:solidFill>
                </a:rPr>
                <a:t>Ходжкин</a:t>
              </a:r>
              <a:endParaRPr lang="ru-RU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389865" y="4287254"/>
              <a:ext cx="23912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chemeClr val="accent1"/>
                  </a:solidFill>
                </a:rPr>
                <a:t>Роберт </a:t>
              </a:r>
              <a:r>
                <a:rPr lang="ru-RU" sz="2400" b="1" dirty="0" err="1">
                  <a:solidFill>
                    <a:schemeClr val="accent1"/>
                  </a:solidFill>
                </a:rPr>
                <a:t>Вудворд</a:t>
              </a:r>
              <a:endParaRPr lang="ru-RU" sz="2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6B871D5-41D9-473B-AA9F-43DACD48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661" y="301869"/>
            <a:ext cx="9875520" cy="7356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/>
              <a:t>История открытия витамина </a:t>
            </a:r>
            <a:r>
              <a:rPr lang="en-US" b="1" dirty="0"/>
              <a:t>B12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9498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CC5B2-B581-44B9-8329-FA6B30895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928" y="260648"/>
            <a:ext cx="6408712" cy="1008112"/>
          </a:xfrm>
        </p:spPr>
        <p:txBody>
          <a:bodyPr>
            <a:normAutofit/>
          </a:bodyPr>
          <a:lstStyle/>
          <a:p>
            <a:r>
              <a:rPr lang="ru-RU" b="1" dirty="0"/>
              <a:t>Структура</a:t>
            </a:r>
            <a:r>
              <a:rPr lang="ru-RU" dirty="0"/>
              <a:t> </a:t>
            </a:r>
            <a:r>
              <a:rPr lang="ru-RU" b="1" dirty="0"/>
              <a:t>витамина</a:t>
            </a:r>
            <a:r>
              <a:rPr lang="ru-RU" dirty="0"/>
              <a:t> </a:t>
            </a:r>
            <a:r>
              <a:rPr lang="en-US" b="1" dirty="0"/>
              <a:t>B12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47928" y="1196752"/>
            <a:ext cx="64807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Витамин В12 </a:t>
            </a:r>
            <a:r>
              <a:rPr lang="ru-RU" sz="2400" dirty="0"/>
              <a:t>относится к </a:t>
            </a:r>
            <a:r>
              <a:rPr lang="ru-RU" sz="2400" dirty="0" err="1"/>
              <a:t>корриноидам</a:t>
            </a:r>
            <a:r>
              <a:rPr lang="ru-RU" sz="2400" dirty="0"/>
              <a:t>, имеющим комплексное строение. Центральным атомом (</a:t>
            </a:r>
            <a:r>
              <a:rPr lang="ru-RU" sz="2400" i="1" dirty="0"/>
              <a:t>комплексообразователем</a:t>
            </a:r>
            <a:r>
              <a:rPr lang="ru-RU" sz="2400" dirty="0"/>
              <a:t>) в молекуле является </a:t>
            </a:r>
            <a:r>
              <a:rPr lang="ru-RU" sz="2400" b="1" dirty="0"/>
              <a:t>Со</a:t>
            </a:r>
            <a:r>
              <a:rPr lang="ru-RU" sz="2400" b="1" baseline="30000" dirty="0"/>
              <a:t>3+</a:t>
            </a:r>
            <a:r>
              <a:rPr lang="ru-RU" sz="2400" dirty="0"/>
              <a:t>. </a:t>
            </a:r>
          </a:p>
          <a:p>
            <a:r>
              <a:rPr lang="ru-RU" sz="2400" dirty="0"/>
              <a:t>Частицами, образующими с ним связи (</a:t>
            </a:r>
            <a:r>
              <a:rPr lang="ru-RU" sz="2400" i="1" dirty="0" err="1"/>
              <a:t>лигандами</a:t>
            </a:r>
            <a:r>
              <a:rPr lang="ru-RU" sz="2400" dirty="0"/>
              <a:t>), являются: </a:t>
            </a:r>
          </a:p>
          <a:p>
            <a:r>
              <a:rPr lang="ru-RU" sz="2400" b="1" dirty="0"/>
              <a:t>-</a:t>
            </a:r>
            <a:r>
              <a:rPr lang="ru-RU" sz="2400" b="1" dirty="0" err="1"/>
              <a:t>корриновое</a:t>
            </a:r>
            <a:r>
              <a:rPr lang="ru-RU" sz="2400" b="1" dirty="0"/>
              <a:t> ядро</a:t>
            </a:r>
            <a:r>
              <a:rPr lang="ru-RU" sz="2400" dirty="0"/>
              <a:t> – 4 связи, </a:t>
            </a:r>
          </a:p>
          <a:p>
            <a:r>
              <a:rPr lang="ru-RU" sz="2400" b="1" dirty="0"/>
              <a:t>-5,6-диметилбензимидазолил</a:t>
            </a:r>
            <a:r>
              <a:rPr lang="ru-RU" sz="2400" dirty="0"/>
              <a:t> – 1 связь,</a:t>
            </a:r>
          </a:p>
          <a:p>
            <a:r>
              <a:rPr lang="ru-RU" sz="2400" b="1" dirty="0"/>
              <a:t>-</a:t>
            </a:r>
            <a:r>
              <a:rPr lang="ru-RU" sz="2400" b="1" dirty="0" err="1"/>
              <a:t>цианогруппа</a:t>
            </a:r>
            <a:r>
              <a:rPr lang="ru-RU" sz="2400" b="1" dirty="0"/>
              <a:t> </a:t>
            </a:r>
            <a:r>
              <a:rPr lang="en-US" sz="2400" b="1" dirty="0"/>
              <a:t>CN</a:t>
            </a:r>
            <a:r>
              <a:rPr lang="en-US" sz="2400" b="1" baseline="30000" dirty="0"/>
              <a:t>–</a:t>
            </a:r>
            <a:r>
              <a:rPr lang="ru-RU" sz="2400" b="1" dirty="0"/>
              <a:t> </a:t>
            </a:r>
            <a:r>
              <a:rPr lang="ru-RU" sz="2400" dirty="0"/>
              <a:t>– 1 связь.</a:t>
            </a:r>
          </a:p>
          <a:p>
            <a:endParaRPr lang="ru-RU" sz="2400" dirty="0"/>
          </a:p>
          <a:p>
            <a:r>
              <a:rPr lang="ru-RU" sz="2400" dirty="0"/>
              <a:t>Наиболее устойчивой формой витамина В12 является </a:t>
            </a:r>
            <a:r>
              <a:rPr lang="ru-RU" sz="2400" b="1" dirty="0" err="1"/>
              <a:t>цианокобаламин</a:t>
            </a:r>
            <a:r>
              <a:rPr lang="ru-RU" sz="2400" b="1" dirty="0"/>
              <a:t> </a:t>
            </a:r>
            <a:r>
              <a:rPr lang="en-US" sz="2400" dirty="0"/>
              <a:t>[1-3]</a:t>
            </a:r>
            <a:r>
              <a:rPr lang="ru-RU" sz="2400" dirty="0"/>
              <a:t>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20370" y="302676"/>
            <a:ext cx="5085530" cy="6246933"/>
            <a:chOff x="218382" y="302676"/>
            <a:chExt cx="5085530" cy="62469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360" y="347646"/>
              <a:ext cx="4968552" cy="620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Овал 5"/>
            <p:cNvSpPr/>
            <p:nvPr/>
          </p:nvSpPr>
          <p:spPr>
            <a:xfrm>
              <a:off x="3143672" y="302676"/>
              <a:ext cx="360040" cy="3600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2570550" y="5214210"/>
              <a:ext cx="792088" cy="36004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143672" y="1340768"/>
              <a:ext cx="360040" cy="3600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18382" y="1601762"/>
              <a:ext cx="1224136" cy="43204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935760" y="2867926"/>
              <a:ext cx="864096" cy="36004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690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34D36-5B1B-41B5-B0D3-9218F11D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623" y="275493"/>
            <a:ext cx="10515600" cy="1356360"/>
          </a:xfrm>
        </p:spPr>
        <p:txBody>
          <a:bodyPr>
            <a:noAutofit/>
          </a:bodyPr>
          <a:lstStyle/>
          <a:p>
            <a:r>
              <a:rPr lang="ru-RU" b="1" dirty="0"/>
              <a:t>Биологическое значение витамина </a:t>
            </a:r>
            <a:r>
              <a:rPr lang="en-US" b="1" dirty="0"/>
              <a:t>B12</a:t>
            </a: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BF0CC3E-68ED-4AFF-B40A-6CDC2CF4FC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99" y="1749680"/>
            <a:ext cx="4754879" cy="402336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FB4AAA93-1319-4EE4-A308-72C850D28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272" y="1740877"/>
            <a:ext cx="5470119" cy="435219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u="sng" dirty="0"/>
              <a:t>Кроветворение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-дифференцировка клеток кровеносной системы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метаболизм веществ, необходимых для нормальной работы кровеносной системы (</a:t>
            </a:r>
            <a:r>
              <a:rPr lang="ru-RU" sz="2400" dirty="0" err="1">
                <a:solidFill>
                  <a:schemeClr val="tx1"/>
                </a:solidFill>
              </a:rPr>
              <a:t>гомоцистеина</a:t>
            </a:r>
            <a:r>
              <a:rPr lang="ru-RU" sz="2400" dirty="0">
                <a:solidFill>
                  <a:schemeClr val="tx1"/>
                </a:solidFill>
              </a:rPr>
              <a:t>, кобаламина, </a:t>
            </a:r>
            <a:r>
              <a:rPr lang="ru-RU" sz="2400" dirty="0" err="1">
                <a:solidFill>
                  <a:schemeClr val="tx1"/>
                </a:solidFill>
              </a:rPr>
              <a:t>фолатов</a:t>
            </a:r>
            <a:r>
              <a:rPr lang="ru-RU" sz="2400" dirty="0">
                <a:solidFill>
                  <a:schemeClr val="tx1"/>
                </a:solidFill>
              </a:rPr>
              <a:t> и </a:t>
            </a:r>
            <a:r>
              <a:rPr lang="ru-RU" sz="2400" dirty="0" err="1">
                <a:solidFill>
                  <a:schemeClr val="tx1"/>
                </a:solidFill>
              </a:rPr>
              <a:t>тд</a:t>
            </a:r>
            <a:r>
              <a:rPr lang="ru-RU" sz="2400" dirty="0">
                <a:solidFill>
                  <a:schemeClr val="tx1"/>
                </a:solidFill>
              </a:rPr>
              <a:t>.)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При дефиците витамина </a:t>
            </a:r>
            <a:r>
              <a:rPr lang="en-US" sz="2400" dirty="0">
                <a:solidFill>
                  <a:schemeClr val="tx1"/>
                </a:solidFill>
              </a:rPr>
              <a:t>B</a:t>
            </a:r>
            <a:r>
              <a:rPr lang="ru-RU" sz="2400" dirty="0">
                <a:solidFill>
                  <a:schemeClr val="tx1"/>
                </a:solidFill>
              </a:rPr>
              <a:t>12 наблюдается снижение активности данных процессов. Развивается</a:t>
            </a:r>
            <a:r>
              <a:rPr lang="en-US" sz="2400" dirty="0">
                <a:solidFill>
                  <a:schemeClr val="tx1"/>
                </a:solidFill>
              </a:rPr>
              <a:t> B12</a:t>
            </a:r>
            <a:r>
              <a:rPr lang="ru-RU" sz="2400" dirty="0">
                <a:solidFill>
                  <a:schemeClr val="tx1"/>
                </a:solidFill>
              </a:rPr>
              <a:t>-зависимая анемия.</a:t>
            </a:r>
          </a:p>
        </p:txBody>
      </p:sp>
    </p:spTree>
    <p:extLst>
      <p:ext uri="{BB962C8B-B14F-4D97-AF65-F5344CB8AC3E}">
        <p14:creationId xmlns:p14="http://schemas.microsoft.com/office/powerpoint/2010/main" val="133833255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1005</Words>
  <Application>Microsoft Office PowerPoint</Application>
  <PresentationFormat>Широкоэкранный</PresentationFormat>
  <Paragraphs>104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Corbel</vt:lpstr>
      <vt:lpstr>Times New Roman</vt:lpstr>
      <vt:lpstr>Базис</vt:lpstr>
      <vt:lpstr>Обнаружение витамина B12 в лекарственных формах</vt:lpstr>
      <vt:lpstr>    План</vt:lpstr>
      <vt:lpstr>    Цели</vt:lpstr>
      <vt:lpstr>    Задачи</vt:lpstr>
      <vt:lpstr>История открытия витамина B12</vt:lpstr>
      <vt:lpstr>Презентация PowerPoint</vt:lpstr>
      <vt:lpstr>История открытия витамина B12</vt:lpstr>
      <vt:lpstr>Структура витамина B12</vt:lpstr>
      <vt:lpstr>Биологическое значение витамина B12</vt:lpstr>
      <vt:lpstr>Биологическое значение витамина B12</vt:lpstr>
      <vt:lpstr>Биологическое значение витамина B12</vt:lpstr>
      <vt:lpstr>Биологическое значение витамина B12</vt:lpstr>
      <vt:lpstr>Потребность человека в витамине B12</vt:lpstr>
      <vt:lpstr>Источники витамина B12</vt:lpstr>
      <vt:lpstr>Источники витамина B12</vt:lpstr>
      <vt:lpstr>Методика эксперимента и результаты</vt:lpstr>
      <vt:lpstr>Презентация PowerPoint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Обнаружение витамина B12    в лекарственных формах</dc:title>
  <dc:creator>perov</dc:creator>
  <cp:lastModifiedBy>АНДРЕЙ</cp:lastModifiedBy>
  <cp:revision>33</cp:revision>
  <dcterms:modified xsi:type="dcterms:W3CDTF">2023-03-16T22:50:34Z</dcterms:modified>
</cp:coreProperties>
</file>