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75" r:id="rId7"/>
    <p:sldId id="276" r:id="rId8"/>
    <p:sldId id="261" r:id="rId9"/>
    <p:sldId id="267" r:id="rId10"/>
    <p:sldId id="269" r:id="rId11"/>
    <p:sldId id="270" r:id="rId12"/>
    <p:sldId id="262" r:id="rId13"/>
    <p:sldId id="274" r:id="rId14"/>
    <p:sldId id="277" r:id="rId15"/>
    <p:sldId id="279" r:id="rId16"/>
    <p:sldId id="278" r:id="rId17"/>
    <p:sldId id="263" r:id="rId18"/>
    <p:sldId id="27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EC"/>
    <a:srgbClr val="F97E5D"/>
    <a:srgbClr val="FC6420"/>
    <a:srgbClr val="C4260C"/>
    <a:srgbClr val="FCBFAE"/>
    <a:srgbClr val="800000"/>
    <a:srgbClr val="FCDAD4"/>
    <a:srgbClr val="F8766C"/>
    <a:srgbClr val="FA907E"/>
    <a:srgbClr val="FBA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737" autoAdjust="0"/>
  </p:normalViewPr>
  <p:slideViewPr>
    <p:cSldViewPr snapToGrid="0">
      <p:cViewPr varScale="1">
        <p:scale>
          <a:sx n="66" d="100"/>
          <a:sy n="66" d="100"/>
        </p:scale>
        <p:origin x="60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41340316991668E-3"/>
          <c:y val="2.7467990444599858E-2"/>
          <c:w val="0.97635211681140199"/>
          <c:h val="0.956836015015628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fld id="{9D0394E0-29B2-4445-B914-A3BDB5C385FF}" type="VALUE">
                      <a:rPr lang="en-US" sz="160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Franklin Gothic Heavy" panose="020B09030201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3A-4B88-844B-DD1F0670FD6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fld id="{464EFF18-131F-4202-AA8D-921E00A747DB}" type="VALUE">
                      <a:rPr lang="en-US" sz="160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Franklin Gothic Heavy" panose="020B09030201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83A-4B88-844B-DD1F0670FD6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fld id="{F0E35B0B-BE5A-4A33-B7B2-B9F03B8975A3}" type="VALUE">
                      <a:rPr lang="en-US" sz="160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Franklin Gothic Heavy" panose="020B09030201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3A-4B88-844B-DD1F0670FD6A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fld id="{BA0A67FD-6C4B-4059-A538-7055437D3CF2}" type="VALUE">
                      <a:rPr lang="en-US" sz="160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Franklin Gothic Heavy" panose="020B09030201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83A-4B88-844B-DD1F0670FD6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fld id="{A1F44C5A-57B2-49FB-BEE2-3074CE4970F9}" type="VALUE">
                      <a:rPr lang="en-US" sz="160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Franklin Gothic Heavy" panose="020B0903020102020204" pitchFamily="34" charset="0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3A-4B88-844B-DD1F0670FD6A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t>4,7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F83A-4B88-844B-DD1F0670FD6A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t>5,8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F83A-4B88-844B-DD1F0670FD6A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Franklin Gothic Heavy" panose="020B0903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  <a:latin typeface="Franklin Gothic Heavy" panose="020B0903020102020204" pitchFamily="34" charset="0"/>
                      </a:rPr>
                      <a:t>5,5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  <a:round/>
                </a:ln>
                <a:effectLst>
                  <a:outerShdw sx="1000" sy="1000" algn="tl" rotWithShape="0">
                    <a:prstClr val="black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F83A-4B88-844B-DD1F0670FD6A}"/>
                </c:ext>
              </c:extLst>
            </c:dLbl>
            <c:spPr>
              <a:solidFill>
                <a:schemeClr val="bg1"/>
              </a:solidFill>
              <a:ln>
                <a:noFill/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Franklin Gothic Heavy" panose="020B09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Томаты «Жёлтая сливка»</c:v>
                </c:pt>
                <c:pt idx="1">
                  <c:v>Томаты «Розовый чемпион»</c:v>
                </c:pt>
                <c:pt idx="2">
                  <c:v>Томаты «Черри»</c:v>
                </c:pt>
                <c:pt idx="3">
                  <c:v>Томаты «Красный крупноплодный»</c:v>
                </c:pt>
                <c:pt idx="4">
                  <c:v>Томаты замороженные</c:v>
                </c:pt>
                <c:pt idx="5">
                  <c:v>Соус Махеев «Кисло-сладкий»</c:v>
                </c:pt>
                <c:pt idx="6">
                  <c:v>Кетчуп Heinz «Паприка и пряности»</c:v>
                </c:pt>
                <c:pt idx="7">
                  <c:v>Кетчуп Heinz «Укроп-петрушка»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1.4</c:v>
                </c:pt>
                <c:pt idx="1">
                  <c:v>2.5</c:v>
                </c:pt>
                <c:pt idx="2">
                  <c:v>4.0999999999999996</c:v>
                </c:pt>
                <c:pt idx="3">
                  <c:v>4.8</c:v>
                </c:pt>
                <c:pt idx="4">
                  <c:v>3.4</c:v>
                </c:pt>
                <c:pt idx="5">
                  <c:v>4.7</c:v>
                </c:pt>
                <c:pt idx="6">
                  <c:v>5.8</c:v>
                </c:pt>
                <c:pt idx="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5-4725-BB69-845DC829E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049489887"/>
        <c:axId val="1049503615"/>
      </c:barChart>
      <c:catAx>
        <c:axId val="1049489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9503615"/>
        <c:crosses val="autoZero"/>
        <c:auto val="1"/>
        <c:lblAlgn val="ctr"/>
        <c:lblOffset val="100"/>
        <c:noMultiLvlLbl val="0"/>
      </c:catAx>
      <c:valAx>
        <c:axId val="104950361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9489887"/>
        <c:crosses val="autoZero"/>
        <c:crossBetween val="between"/>
      </c:valAx>
      <c:spPr>
        <a:solidFill>
          <a:srgbClr val="FEF0EC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ru-RU"/>
              <a:t>Содержание β-каротина,  мг/100 см3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Жёлтая сливка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1.8720000000000001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B-46A9-AC5D-5233ED947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Черри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0.72799999999999998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B-46A9-AC5D-5233ED947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Красная сливка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B-46A9-AC5D-5233ED947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Красный крупноплодный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B-46A9-AC5D-5233ED947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362200"/>
        <c:axId val="395359576"/>
      </c:barChart>
      <c:catAx>
        <c:axId val="395362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5359576"/>
        <c:crosses val="autoZero"/>
        <c:auto val="1"/>
        <c:lblAlgn val="ctr"/>
        <c:lblOffset val="100"/>
        <c:noMultiLvlLbl val="0"/>
      </c:catAx>
      <c:valAx>
        <c:axId val="39535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39536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Franklin Gothic Demi" panose="020B07030201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r>
              <a:rPr lang="ru-RU"/>
              <a:t>Содержание аскорбиновой кислоты, мг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Жёлтая сливка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1-4484-B932-225F886826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Черри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1-4484-B932-225F886826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Красная сливка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1-4484-B932-225F886826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Красный крупноплодный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1-4484-B932-225F88682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362200"/>
        <c:axId val="395359576"/>
      </c:barChart>
      <c:catAx>
        <c:axId val="395362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5359576"/>
        <c:crosses val="autoZero"/>
        <c:auto val="1"/>
        <c:lblAlgn val="ctr"/>
        <c:lblOffset val="100"/>
        <c:noMultiLvlLbl val="0"/>
      </c:catAx>
      <c:valAx>
        <c:axId val="39535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pPr>
            <a:endParaRPr lang="ru-RU"/>
          </a:p>
        </c:txPr>
        <c:crossAx val="39536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Franklin Gothic Demi" panose="020B0703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>
          <a:solidFill>
            <a:schemeClr val="tx1"/>
          </a:solidFill>
          <a:latin typeface="Franklin Gothic Demi" panose="020B07030201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462B4-B494-42EC-A1B1-1452199557A9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46865F0-C495-4FFB-A649-6833EE210222}">
      <dgm:prSet phldrT="[Текст]" custT="1"/>
      <dgm:spPr>
        <a:solidFill>
          <a:srgbClr val="FEF0EC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Обезвоживание и разрушение исходного сырья</a:t>
          </a:r>
          <a:r>
            <a:rPr lang="en-US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 </a:t>
          </a:r>
          <a:endParaRPr lang="ru-RU" sz="20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(CaCO3, Na2CO3</a:t>
          </a:r>
          <a:endParaRPr lang="ru-RU" sz="20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pH </a:t>
          </a:r>
          <a:r>
            <a:rPr lang="ru-RU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сырья до 7,2-7,5</a:t>
          </a:r>
          <a:r>
            <a:rPr lang="en-US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000" dirty="0">
            <a:solidFill>
              <a:schemeClr val="tx1"/>
            </a:solidFill>
            <a:latin typeface="Franklin Gothic Medium Cond" panose="020B0606030402020204" pitchFamily="34" charset="0"/>
          </a:endParaRPr>
        </a:p>
      </dgm:t>
    </dgm:pt>
    <dgm:pt modelId="{6233945A-3235-4CD4-8D29-6A92DBD7992D}" type="parTrans" cxnId="{F018D10F-C0C6-4A66-87F9-7AE63800E087}">
      <dgm:prSet/>
      <dgm:spPr/>
      <dgm:t>
        <a:bodyPr/>
        <a:lstStyle/>
        <a:p>
          <a:endParaRPr lang="ru-RU"/>
        </a:p>
      </dgm:t>
    </dgm:pt>
    <dgm:pt modelId="{8382382E-5B8C-4FA3-B1A0-2025C51E80A8}" type="sibTrans" cxnId="{F018D10F-C0C6-4A66-87F9-7AE63800E087}">
      <dgm:prSet/>
      <dgm:spPr>
        <a:solidFill>
          <a:srgbClr val="800000"/>
        </a:solidFill>
      </dgm:spPr>
      <dgm:t>
        <a:bodyPr/>
        <a:lstStyle/>
        <a:p>
          <a:endParaRPr lang="ru-RU" dirty="0"/>
        </a:p>
      </dgm:t>
    </dgm:pt>
    <dgm:pt modelId="{D7F6871D-0B0D-4C50-B76C-47318FD8661F}">
      <dgm:prSet custT="1"/>
      <dgm:spPr>
        <a:solidFill>
          <a:srgbClr val="FEF0EC"/>
        </a:solidFill>
        <a:ln>
          <a:noFill/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Масляный экстракт</a:t>
          </a:r>
          <a:r>
            <a:rPr lang="en-US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 </a:t>
          </a:r>
        </a:p>
        <a:p>
          <a:r>
            <a:rPr lang="en-US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(</a:t>
          </a:r>
          <a:r>
            <a:rPr lang="ru-RU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очищенное растительное масло 5% от массы выжимки</a:t>
          </a:r>
          <a:r>
            <a:rPr lang="en-US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400" dirty="0">
            <a:solidFill>
              <a:schemeClr val="tx1"/>
            </a:solidFill>
            <a:latin typeface="Franklin Gothic Medium Cond" panose="020B0606030402020204" pitchFamily="34" charset="0"/>
          </a:endParaRPr>
        </a:p>
      </dgm:t>
    </dgm:pt>
    <dgm:pt modelId="{EEBFEC27-E8FF-451E-B5C8-78AFED0B0E25}" type="parTrans" cxnId="{26091A4E-2748-4A4D-8965-E7EA69C6B2B2}">
      <dgm:prSet/>
      <dgm:spPr/>
      <dgm:t>
        <a:bodyPr/>
        <a:lstStyle/>
        <a:p>
          <a:endParaRPr lang="ru-RU"/>
        </a:p>
      </dgm:t>
    </dgm:pt>
    <dgm:pt modelId="{F0B53AC9-34E2-468F-BC86-89FC042AF140}" type="sibTrans" cxnId="{26091A4E-2748-4A4D-8965-E7EA69C6B2B2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7D6D889D-139D-4C2E-8966-FCBE1BD038DB}">
      <dgm:prSet custT="1"/>
      <dgm:spPr>
        <a:solidFill>
          <a:srgbClr val="FEF0EC"/>
        </a:solidFill>
        <a:ln>
          <a:noFill/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Омыление</a:t>
          </a:r>
          <a:endParaRPr lang="en-US" sz="28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r>
            <a:rPr lang="ru-RU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 (</a:t>
          </a:r>
          <a:r>
            <a:rPr lang="en-US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KOH </a:t>
          </a:r>
          <a:r>
            <a:rPr lang="ru-RU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в смеси с этиловым спиртом</a:t>
          </a:r>
          <a:r>
            <a:rPr lang="en-US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800" dirty="0">
            <a:solidFill>
              <a:schemeClr val="tx1"/>
            </a:solidFill>
            <a:latin typeface="Franklin Gothic Medium Cond" panose="020B0606030402020204" pitchFamily="34" charset="0"/>
          </a:endParaRPr>
        </a:p>
      </dgm:t>
    </dgm:pt>
    <dgm:pt modelId="{FF54D819-553B-4A8F-80D8-46844639D189}" type="parTrans" cxnId="{A27A946C-7E97-41E0-8FF4-9B912EE3DBF0}">
      <dgm:prSet/>
      <dgm:spPr/>
      <dgm:t>
        <a:bodyPr/>
        <a:lstStyle/>
        <a:p>
          <a:endParaRPr lang="ru-RU"/>
        </a:p>
      </dgm:t>
    </dgm:pt>
    <dgm:pt modelId="{34E34B59-D4E9-40B5-B847-ACC5B19F1DA1}" type="sibTrans" cxnId="{A27A946C-7E97-41E0-8FF4-9B912EE3DBF0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D256247E-EF5B-48DC-BE82-0084559284B0}">
      <dgm:prSet custT="1"/>
      <dgm:spPr>
        <a:solidFill>
          <a:srgbClr val="FEF0EC"/>
        </a:solidFill>
        <a:ln>
          <a:noFill/>
        </a:ln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Экстрагирование масляной фазы</a:t>
          </a:r>
        </a:p>
        <a:p>
          <a:r>
            <a:rPr lang="ru-RU" sz="2400" dirty="0">
              <a:solidFill>
                <a:schemeClr val="tx1"/>
              </a:solidFill>
              <a:latin typeface="Franklin Gothic Medium Cond" panose="020B0606030402020204" pitchFamily="34" charset="0"/>
            </a:rPr>
            <a:t>(горячий пар в атмосфере СО2)</a:t>
          </a:r>
        </a:p>
      </dgm:t>
    </dgm:pt>
    <dgm:pt modelId="{4A7DF090-5F43-44BB-95D2-B5B43A7DAEEF}" type="parTrans" cxnId="{FC6AB562-8AFE-4085-A801-E81EB764A1B0}">
      <dgm:prSet/>
      <dgm:spPr/>
      <dgm:t>
        <a:bodyPr/>
        <a:lstStyle/>
        <a:p>
          <a:endParaRPr lang="ru-RU"/>
        </a:p>
      </dgm:t>
    </dgm:pt>
    <dgm:pt modelId="{DF15993C-271C-42B1-9AEB-CAE383C55E84}" type="sibTrans" cxnId="{FC6AB562-8AFE-4085-A801-E81EB764A1B0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482923AF-2C2B-438C-A8D2-88530E424C12}">
      <dgm:prSet custT="1"/>
      <dgm:spPr>
        <a:solidFill>
          <a:srgbClr val="FEF0EC"/>
        </a:solidFill>
        <a:ln>
          <a:noFill/>
        </a:ln>
      </dgm:spPr>
      <dgm:t>
        <a:bodyPr/>
        <a:lstStyle/>
        <a:p>
          <a:r>
            <a:rPr lang="ru-RU" sz="2800" dirty="0">
              <a:solidFill>
                <a:schemeClr val="tx1"/>
              </a:solidFill>
              <a:latin typeface="Franklin Gothic Medium Cond" panose="020B0606030402020204" pitchFamily="34" charset="0"/>
            </a:rPr>
            <a:t>Водно-масляная смесь  (делительная воронка)</a:t>
          </a:r>
        </a:p>
      </dgm:t>
    </dgm:pt>
    <dgm:pt modelId="{288A1EEF-9008-44C9-814A-B8448320B28A}" type="parTrans" cxnId="{926CAECB-914B-4BF8-9392-F813930BDA7D}">
      <dgm:prSet/>
      <dgm:spPr/>
      <dgm:t>
        <a:bodyPr/>
        <a:lstStyle/>
        <a:p>
          <a:endParaRPr lang="ru-RU"/>
        </a:p>
      </dgm:t>
    </dgm:pt>
    <dgm:pt modelId="{9F0FE91F-5B11-4198-A5FE-75BA0DB37085}" type="sibTrans" cxnId="{926CAECB-914B-4BF8-9392-F813930BDA7D}">
      <dgm:prSet/>
      <dgm:spPr>
        <a:solidFill>
          <a:srgbClr val="800000"/>
        </a:solidFill>
      </dgm:spPr>
      <dgm:t>
        <a:bodyPr/>
        <a:lstStyle/>
        <a:p>
          <a:endParaRPr lang="ru-RU"/>
        </a:p>
      </dgm:t>
    </dgm:pt>
    <dgm:pt modelId="{65404E81-8036-4864-926C-3B9950FB49B6}">
      <dgm:prSet custT="1"/>
      <dgm:spPr>
        <a:solidFill>
          <a:srgbClr val="FEF0EC"/>
        </a:solidFill>
        <a:ln>
          <a:noFill/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Ликопин имеет спектр в растворе n-</a:t>
          </a:r>
          <a:r>
            <a:rPr lang="ru-RU" sz="2000" dirty="0" err="1">
              <a:solidFill>
                <a:schemeClr val="tx1"/>
              </a:solidFill>
              <a:latin typeface="Franklin Gothic Medium Cond" panose="020B0606030402020204" pitchFamily="34" charset="0"/>
            </a:rPr>
            <a:t>гексана</a:t>
          </a:r>
          <a:r>
            <a:rPr lang="ru-RU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 с максимумами поглощения при 506, 474 и 446 </a:t>
          </a:r>
          <a:r>
            <a:rPr lang="ru-RU" sz="2000" dirty="0" err="1">
              <a:solidFill>
                <a:schemeClr val="tx1"/>
              </a:solidFill>
              <a:latin typeface="Franklin Gothic Medium Cond" panose="020B0606030402020204" pitchFamily="34" charset="0"/>
            </a:rPr>
            <a:t>нм</a:t>
          </a:r>
          <a:r>
            <a:rPr lang="ru-RU" sz="2000" dirty="0">
              <a:solidFill>
                <a:schemeClr val="tx1"/>
              </a:solidFill>
              <a:latin typeface="Franklin Gothic Medium Cond" panose="020B0606030402020204" pitchFamily="34" charset="0"/>
            </a:rPr>
            <a:t>. Содержание в препарате составляет 94%</a:t>
          </a:r>
        </a:p>
      </dgm:t>
    </dgm:pt>
    <dgm:pt modelId="{AA77D983-1636-4F7F-8094-66F195996F57}" type="parTrans" cxnId="{DB0C844D-F265-49C0-B8D3-08AF254842F5}">
      <dgm:prSet/>
      <dgm:spPr/>
      <dgm:t>
        <a:bodyPr/>
        <a:lstStyle/>
        <a:p>
          <a:endParaRPr lang="ru-RU"/>
        </a:p>
      </dgm:t>
    </dgm:pt>
    <dgm:pt modelId="{43E40AE7-CA31-4FBF-803F-09FE563938E0}" type="sibTrans" cxnId="{DB0C844D-F265-49C0-B8D3-08AF254842F5}">
      <dgm:prSet/>
      <dgm:spPr/>
      <dgm:t>
        <a:bodyPr/>
        <a:lstStyle/>
        <a:p>
          <a:endParaRPr lang="ru-RU"/>
        </a:p>
      </dgm:t>
    </dgm:pt>
    <dgm:pt modelId="{AF238ADA-05FB-4970-AA7C-7AC1D00E79D7}" type="pres">
      <dgm:prSet presAssocID="{AE9462B4-B494-42EC-A1B1-1452199557A9}" presName="diagram" presStyleCnt="0">
        <dgm:presLayoutVars>
          <dgm:dir/>
          <dgm:resizeHandles val="exact"/>
        </dgm:presLayoutVars>
      </dgm:prSet>
      <dgm:spPr/>
    </dgm:pt>
    <dgm:pt modelId="{AA148323-47EC-47C7-928A-355D13F51291}" type="pres">
      <dgm:prSet presAssocID="{046865F0-C495-4FFB-A649-6833EE210222}" presName="node" presStyleLbl="node1" presStyleIdx="0" presStyleCnt="6" custScaleX="93851" custScaleY="101233">
        <dgm:presLayoutVars>
          <dgm:bulletEnabled val="1"/>
        </dgm:presLayoutVars>
      </dgm:prSet>
      <dgm:spPr/>
    </dgm:pt>
    <dgm:pt modelId="{4B1C994A-6F24-4400-B8F1-B5DF48D9C70A}" type="pres">
      <dgm:prSet presAssocID="{8382382E-5B8C-4FA3-B1A0-2025C51E80A8}" presName="sibTrans" presStyleLbl="sibTrans2D1" presStyleIdx="0" presStyleCnt="5" custScaleX="164386" custLinFactNeighborX="3463" custLinFactNeighborY="-681"/>
      <dgm:spPr/>
    </dgm:pt>
    <dgm:pt modelId="{793B87E6-7507-4671-89C3-655CEE10D018}" type="pres">
      <dgm:prSet presAssocID="{8382382E-5B8C-4FA3-B1A0-2025C51E80A8}" presName="connectorText" presStyleLbl="sibTrans2D1" presStyleIdx="0" presStyleCnt="5"/>
      <dgm:spPr/>
    </dgm:pt>
    <dgm:pt modelId="{ED387F6E-AB47-4643-81A1-F3C5A67B7A62}" type="pres">
      <dgm:prSet presAssocID="{D7F6871D-0B0D-4C50-B76C-47318FD8661F}" presName="node" presStyleLbl="node1" presStyleIdx="1" presStyleCnt="6" custScaleY="98910">
        <dgm:presLayoutVars>
          <dgm:bulletEnabled val="1"/>
        </dgm:presLayoutVars>
      </dgm:prSet>
      <dgm:spPr/>
    </dgm:pt>
    <dgm:pt modelId="{E3DCB2EF-4307-4D1B-82CA-A48C1FED0BCD}" type="pres">
      <dgm:prSet presAssocID="{F0B53AC9-34E2-468F-BC86-89FC042AF140}" presName="sibTrans" presStyleLbl="sibTrans2D1" presStyleIdx="1" presStyleCnt="5" custScaleX="154079" custScaleY="93693"/>
      <dgm:spPr/>
    </dgm:pt>
    <dgm:pt modelId="{17F56CF0-FF0B-4B4E-B299-F21947B6E3BD}" type="pres">
      <dgm:prSet presAssocID="{F0B53AC9-34E2-468F-BC86-89FC042AF140}" presName="connectorText" presStyleLbl="sibTrans2D1" presStyleIdx="1" presStyleCnt="5"/>
      <dgm:spPr/>
    </dgm:pt>
    <dgm:pt modelId="{6AE1818A-988F-493F-B08E-6530CAA6D739}" type="pres">
      <dgm:prSet presAssocID="{7D6D889D-139D-4C2E-8966-FCBE1BD038DB}" presName="node" presStyleLbl="node1" presStyleIdx="2" presStyleCnt="6" custScaleX="109372">
        <dgm:presLayoutVars>
          <dgm:bulletEnabled val="1"/>
        </dgm:presLayoutVars>
      </dgm:prSet>
      <dgm:spPr/>
    </dgm:pt>
    <dgm:pt modelId="{649B3E45-DB11-4810-A8FA-A5EA27C221D1}" type="pres">
      <dgm:prSet presAssocID="{34E34B59-D4E9-40B5-B847-ACC5B19F1DA1}" presName="sibTrans" presStyleLbl="sibTrans2D1" presStyleIdx="2" presStyleCnt="5" custAng="160975" custScaleX="158754" custScaleY="99983"/>
      <dgm:spPr/>
    </dgm:pt>
    <dgm:pt modelId="{59028443-D515-448F-A71A-C2EF48F8ADDA}" type="pres">
      <dgm:prSet presAssocID="{34E34B59-D4E9-40B5-B847-ACC5B19F1DA1}" presName="connectorText" presStyleLbl="sibTrans2D1" presStyleIdx="2" presStyleCnt="5"/>
      <dgm:spPr/>
    </dgm:pt>
    <dgm:pt modelId="{7A6215F3-8A65-4B68-B991-520C6C9DC69B}" type="pres">
      <dgm:prSet presAssocID="{D256247E-EF5B-48DC-BE82-0084559284B0}" presName="node" presStyleLbl="node1" presStyleIdx="3" presStyleCnt="6">
        <dgm:presLayoutVars>
          <dgm:bulletEnabled val="1"/>
        </dgm:presLayoutVars>
      </dgm:prSet>
      <dgm:spPr/>
    </dgm:pt>
    <dgm:pt modelId="{80DA0422-486E-4400-A969-B0DF12F72C1B}" type="pres">
      <dgm:prSet presAssocID="{DF15993C-271C-42B1-9AEB-CAE383C55E84}" presName="sibTrans" presStyleLbl="sibTrans2D1" presStyleIdx="3" presStyleCnt="5" custScaleX="173188" custScaleY="109867" custLinFactNeighborX="-6135" custLinFactNeighborY="1405"/>
      <dgm:spPr/>
    </dgm:pt>
    <dgm:pt modelId="{972A2C5A-0DCB-4263-AC4E-B3F16D9327CA}" type="pres">
      <dgm:prSet presAssocID="{DF15993C-271C-42B1-9AEB-CAE383C55E84}" presName="connectorText" presStyleLbl="sibTrans2D1" presStyleIdx="3" presStyleCnt="5"/>
      <dgm:spPr/>
    </dgm:pt>
    <dgm:pt modelId="{F1A9669C-207C-4645-86ED-6B1C6BEAE9F1}" type="pres">
      <dgm:prSet presAssocID="{482923AF-2C2B-438C-A8D2-88530E424C12}" presName="node" presStyleLbl="node1" presStyleIdx="4" presStyleCnt="6">
        <dgm:presLayoutVars>
          <dgm:bulletEnabled val="1"/>
        </dgm:presLayoutVars>
      </dgm:prSet>
      <dgm:spPr/>
    </dgm:pt>
    <dgm:pt modelId="{42057BF3-27BA-45EC-A084-323279D99012}" type="pres">
      <dgm:prSet presAssocID="{9F0FE91F-5B11-4198-A5FE-75BA0DB37085}" presName="sibTrans" presStyleLbl="sibTrans2D1" presStyleIdx="4" presStyleCnt="5" custAng="21493160" custScaleX="171742" custScaleY="101818" custLinFactNeighborX="-3620" custLinFactNeighborY="2810"/>
      <dgm:spPr/>
    </dgm:pt>
    <dgm:pt modelId="{E61223AA-78D0-4779-9FC2-EE260F34DF16}" type="pres">
      <dgm:prSet presAssocID="{9F0FE91F-5B11-4198-A5FE-75BA0DB37085}" presName="connectorText" presStyleLbl="sibTrans2D1" presStyleIdx="4" presStyleCnt="5"/>
      <dgm:spPr/>
    </dgm:pt>
    <dgm:pt modelId="{9E140FC1-89F8-4FC6-85BB-5B510D9520BD}" type="pres">
      <dgm:prSet presAssocID="{65404E81-8036-4864-926C-3B9950FB49B6}" presName="node" presStyleLbl="node1" presStyleIdx="5" presStyleCnt="6" custScaleY="99868" custLinFactNeighborY="-7254">
        <dgm:presLayoutVars>
          <dgm:bulletEnabled val="1"/>
        </dgm:presLayoutVars>
      </dgm:prSet>
      <dgm:spPr/>
    </dgm:pt>
  </dgm:ptLst>
  <dgm:cxnLst>
    <dgm:cxn modelId="{1FA73C03-FC16-47D5-B69B-FB967FA4DBDB}" type="presOf" srcId="{9F0FE91F-5B11-4198-A5FE-75BA0DB37085}" destId="{42057BF3-27BA-45EC-A084-323279D99012}" srcOrd="0" destOrd="0" presId="urn:microsoft.com/office/officeart/2005/8/layout/process5"/>
    <dgm:cxn modelId="{1EF7D303-9F65-4C8D-9E08-31AA93AF611F}" type="presOf" srcId="{046865F0-C495-4FFB-A649-6833EE210222}" destId="{AA148323-47EC-47C7-928A-355D13F51291}" srcOrd="0" destOrd="0" presId="urn:microsoft.com/office/officeart/2005/8/layout/process5"/>
    <dgm:cxn modelId="{F018D10F-C0C6-4A66-87F9-7AE63800E087}" srcId="{AE9462B4-B494-42EC-A1B1-1452199557A9}" destId="{046865F0-C495-4FFB-A649-6833EE210222}" srcOrd="0" destOrd="0" parTransId="{6233945A-3235-4CD4-8D29-6A92DBD7992D}" sibTransId="{8382382E-5B8C-4FA3-B1A0-2025C51E80A8}"/>
    <dgm:cxn modelId="{BB67BD21-0532-4584-9783-6A6834289CFB}" type="presOf" srcId="{F0B53AC9-34E2-468F-BC86-89FC042AF140}" destId="{E3DCB2EF-4307-4D1B-82CA-A48C1FED0BCD}" srcOrd="0" destOrd="0" presId="urn:microsoft.com/office/officeart/2005/8/layout/process5"/>
    <dgm:cxn modelId="{9EA70B2B-7D4A-4C25-827F-D068212E173B}" type="presOf" srcId="{7D6D889D-139D-4C2E-8966-FCBE1BD038DB}" destId="{6AE1818A-988F-493F-B08E-6530CAA6D739}" srcOrd="0" destOrd="0" presId="urn:microsoft.com/office/officeart/2005/8/layout/process5"/>
    <dgm:cxn modelId="{64333C2C-FA27-4A28-A19E-57822D43B767}" type="presOf" srcId="{F0B53AC9-34E2-468F-BC86-89FC042AF140}" destId="{17F56CF0-FF0B-4B4E-B299-F21947B6E3BD}" srcOrd="1" destOrd="0" presId="urn:microsoft.com/office/officeart/2005/8/layout/process5"/>
    <dgm:cxn modelId="{6113B832-96C9-4C4B-8467-719FFCA45FEE}" type="presOf" srcId="{D256247E-EF5B-48DC-BE82-0084559284B0}" destId="{7A6215F3-8A65-4B68-B991-520C6C9DC69B}" srcOrd="0" destOrd="0" presId="urn:microsoft.com/office/officeart/2005/8/layout/process5"/>
    <dgm:cxn modelId="{48BC155B-92A6-4DBF-A35E-A7B746C7C168}" type="presOf" srcId="{34E34B59-D4E9-40B5-B847-ACC5B19F1DA1}" destId="{59028443-D515-448F-A71A-C2EF48F8ADDA}" srcOrd="1" destOrd="0" presId="urn:microsoft.com/office/officeart/2005/8/layout/process5"/>
    <dgm:cxn modelId="{2E7AA65C-67F7-4B27-A7A6-51C1C7AA60E6}" type="presOf" srcId="{AE9462B4-B494-42EC-A1B1-1452199557A9}" destId="{AF238ADA-05FB-4970-AA7C-7AC1D00E79D7}" srcOrd="0" destOrd="0" presId="urn:microsoft.com/office/officeart/2005/8/layout/process5"/>
    <dgm:cxn modelId="{FC6AB562-8AFE-4085-A801-E81EB764A1B0}" srcId="{AE9462B4-B494-42EC-A1B1-1452199557A9}" destId="{D256247E-EF5B-48DC-BE82-0084559284B0}" srcOrd="3" destOrd="0" parTransId="{4A7DF090-5F43-44BB-95D2-B5B43A7DAEEF}" sibTransId="{DF15993C-271C-42B1-9AEB-CAE383C55E84}"/>
    <dgm:cxn modelId="{A27A946C-7E97-41E0-8FF4-9B912EE3DBF0}" srcId="{AE9462B4-B494-42EC-A1B1-1452199557A9}" destId="{7D6D889D-139D-4C2E-8966-FCBE1BD038DB}" srcOrd="2" destOrd="0" parTransId="{FF54D819-553B-4A8F-80D8-46844639D189}" sibTransId="{34E34B59-D4E9-40B5-B847-ACC5B19F1DA1}"/>
    <dgm:cxn modelId="{DB0C844D-F265-49C0-B8D3-08AF254842F5}" srcId="{AE9462B4-B494-42EC-A1B1-1452199557A9}" destId="{65404E81-8036-4864-926C-3B9950FB49B6}" srcOrd="5" destOrd="0" parTransId="{AA77D983-1636-4F7F-8094-66F195996F57}" sibTransId="{43E40AE7-CA31-4FBF-803F-09FE563938E0}"/>
    <dgm:cxn modelId="{26091A4E-2748-4A4D-8965-E7EA69C6B2B2}" srcId="{AE9462B4-B494-42EC-A1B1-1452199557A9}" destId="{D7F6871D-0B0D-4C50-B76C-47318FD8661F}" srcOrd="1" destOrd="0" parTransId="{EEBFEC27-E8FF-451E-B5C8-78AFED0B0E25}" sibTransId="{F0B53AC9-34E2-468F-BC86-89FC042AF140}"/>
    <dgm:cxn modelId="{550BAC6E-FCC7-499B-B8F1-D4D675FFD7AD}" type="presOf" srcId="{8382382E-5B8C-4FA3-B1A0-2025C51E80A8}" destId="{4B1C994A-6F24-4400-B8F1-B5DF48D9C70A}" srcOrd="0" destOrd="0" presId="urn:microsoft.com/office/officeart/2005/8/layout/process5"/>
    <dgm:cxn modelId="{D747F34F-7554-44B8-97F9-342556EB3C10}" type="presOf" srcId="{34E34B59-D4E9-40B5-B847-ACC5B19F1DA1}" destId="{649B3E45-DB11-4810-A8FA-A5EA27C221D1}" srcOrd="0" destOrd="0" presId="urn:microsoft.com/office/officeart/2005/8/layout/process5"/>
    <dgm:cxn modelId="{8D4D5D72-DE5F-4159-8F50-32633CD1D235}" type="presOf" srcId="{65404E81-8036-4864-926C-3B9950FB49B6}" destId="{9E140FC1-89F8-4FC6-85BB-5B510D9520BD}" srcOrd="0" destOrd="0" presId="urn:microsoft.com/office/officeart/2005/8/layout/process5"/>
    <dgm:cxn modelId="{2F499F54-19F2-40E8-BA90-A76C6213C3B7}" type="presOf" srcId="{D7F6871D-0B0D-4C50-B76C-47318FD8661F}" destId="{ED387F6E-AB47-4643-81A1-F3C5A67B7A62}" srcOrd="0" destOrd="0" presId="urn:microsoft.com/office/officeart/2005/8/layout/process5"/>
    <dgm:cxn modelId="{EC36B358-A26D-467E-B4DB-54E03C4477D4}" type="presOf" srcId="{8382382E-5B8C-4FA3-B1A0-2025C51E80A8}" destId="{793B87E6-7507-4671-89C3-655CEE10D018}" srcOrd="1" destOrd="0" presId="urn:microsoft.com/office/officeart/2005/8/layout/process5"/>
    <dgm:cxn modelId="{B5CD3C9C-F591-4C1D-9F1D-60EB46813EF6}" type="presOf" srcId="{DF15993C-271C-42B1-9AEB-CAE383C55E84}" destId="{80DA0422-486E-4400-A969-B0DF12F72C1B}" srcOrd="0" destOrd="0" presId="urn:microsoft.com/office/officeart/2005/8/layout/process5"/>
    <dgm:cxn modelId="{3F472EBF-2C9F-4305-9722-29E4DC622346}" type="presOf" srcId="{DF15993C-271C-42B1-9AEB-CAE383C55E84}" destId="{972A2C5A-0DCB-4263-AC4E-B3F16D9327CA}" srcOrd="1" destOrd="0" presId="urn:microsoft.com/office/officeart/2005/8/layout/process5"/>
    <dgm:cxn modelId="{926CAECB-914B-4BF8-9392-F813930BDA7D}" srcId="{AE9462B4-B494-42EC-A1B1-1452199557A9}" destId="{482923AF-2C2B-438C-A8D2-88530E424C12}" srcOrd="4" destOrd="0" parTransId="{288A1EEF-9008-44C9-814A-B8448320B28A}" sibTransId="{9F0FE91F-5B11-4198-A5FE-75BA0DB37085}"/>
    <dgm:cxn modelId="{98DAD5CE-4C60-48D4-A3BA-E1000FF608D1}" type="presOf" srcId="{482923AF-2C2B-438C-A8D2-88530E424C12}" destId="{F1A9669C-207C-4645-86ED-6B1C6BEAE9F1}" srcOrd="0" destOrd="0" presId="urn:microsoft.com/office/officeart/2005/8/layout/process5"/>
    <dgm:cxn modelId="{A2479BF1-DB18-4008-923B-655DDFDAFDDF}" type="presOf" srcId="{9F0FE91F-5B11-4198-A5FE-75BA0DB37085}" destId="{E61223AA-78D0-4779-9FC2-EE260F34DF16}" srcOrd="1" destOrd="0" presId="urn:microsoft.com/office/officeart/2005/8/layout/process5"/>
    <dgm:cxn modelId="{893B8E9E-6B3D-43F7-8AEC-B9A93A4A2E9A}" type="presParOf" srcId="{AF238ADA-05FB-4970-AA7C-7AC1D00E79D7}" destId="{AA148323-47EC-47C7-928A-355D13F51291}" srcOrd="0" destOrd="0" presId="urn:microsoft.com/office/officeart/2005/8/layout/process5"/>
    <dgm:cxn modelId="{3D446889-FA4D-4C27-94CF-D925342EBF47}" type="presParOf" srcId="{AF238ADA-05FB-4970-AA7C-7AC1D00E79D7}" destId="{4B1C994A-6F24-4400-B8F1-B5DF48D9C70A}" srcOrd="1" destOrd="0" presId="urn:microsoft.com/office/officeart/2005/8/layout/process5"/>
    <dgm:cxn modelId="{A3B564E0-52B7-4417-BF86-856759CE9BFA}" type="presParOf" srcId="{4B1C994A-6F24-4400-B8F1-B5DF48D9C70A}" destId="{793B87E6-7507-4671-89C3-655CEE10D018}" srcOrd="0" destOrd="0" presId="urn:microsoft.com/office/officeart/2005/8/layout/process5"/>
    <dgm:cxn modelId="{4C9263B3-234F-46FB-90DB-E17C0D8A8D67}" type="presParOf" srcId="{AF238ADA-05FB-4970-AA7C-7AC1D00E79D7}" destId="{ED387F6E-AB47-4643-81A1-F3C5A67B7A62}" srcOrd="2" destOrd="0" presId="urn:microsoft.com/office/officeart/2005/8/layout/process5"/>
    <dgm:cxn modelId="{3DD54EC4-20F2-4EF7-B9C1-55B512401AC0}" type="presParOf" srcId="{AF238ADA-05FB-4970-AA7C-7AC1D00E79D7}" destId="{E3DCB2EF-4307-4D1B-82CA-A48C1FED0BCD}" srcOrd="3" destOrd="0" presId="urn:microsoft.com/office/officeart/2005/8/layout/process5"/>
    <dgm:cxn modelId="{B0C8B52F-B612-40FC-8F35-EC203CCC52F7}" type="presParOf" srcId="{E3DCB2EF-4307-4D1B-82CA-A48C1FED0BCD}" destId="{17F56CF0-FF0B-4B4E-B299-F21947B6E3BD}" srcOrd="0" destOrd="0" presId="urn:microsoft.com/office/officeart/2005/8/layout/process5"/>
    <dgm:cxn modelId="{F6B36378-B37E-4431-8B57-D9164D32B064}" type="presParOf" srcId="{AF238ADA-05FB-4970-AA7C-7AC1D00E79D7}" destId="{6AE1818A-988F-493F-B08E-6530CAA6D739}" srcOrd="4" destOrd="0" presId="urn:microsoft.com/office/officeart/2005/8/layout/process5"/>
    <dgm:cxn modelId="{3BABEDC5-1370-444D-BF27-6788DF8564E5}" type="presParOf" srcId="{AF238ADA-05FB-4970-AA7C-7AC1D00E79D7}" destId="{649B3E45-DB11-4810-A8FA-A5EA27C221D1}" srcOrd="5" destOrd="0" presId="urn:microsoft.com/office/officeart/2005/8/layout/process5"/>
    <dgm:cxn modelId="{D9E23EB7-019E-490A-8273-8C037DB72DBE}" type="presParOf" srcId="{649B3E45-DB11-4810-A8FA-A5EA27C221D1}" destId="{59028443-D515-448F-A71A-C2EF48F8ADDA}" srcOrd="0" destOrd="0" presId="urn:microsoft.com/office/officeart/2005/8/layout/process5"/>
    <dgm:cxn modelId="{7AF1CBF5-6E05-480C-8D84-7456DC183FC9}" type="presParOf" srcId="{AF238ADA-05FB-4970-AA7C-7AC1D00E79D7}" destId="{7A6215F3-8A65-4B68-B991-520C6C9DC69B}" srcOrd="6" destOrd="0" presId="urn:microsoft.com/office/officeart/2005/8/layout/process5"/>
    <dgm:cxn modelId="{29583F94-D526-4A09-AEC6-804CF7B0DF7D}" type="presParOf" srcId="{AF238ADA-05FB-4970-AA7C-7AC1D00E79D7}" destId="{80DA0422-486E-4400-A969-B0DF12F72C1B}" srcOrd="7" destOrd="0" presId="urn:microsoft.com/office/officeart/2005/8/layout/process5"/>
    <dgm:cxn modelId="{443AAC1F-E8CE-49F5-B326-433F26F13293}" type="presParOf" srcId="{80DA0422-486E-4400-A969-B0DF12F72C1B}" destId="{972A2C5A-0DCB-4263-AC4E-B3F16D9327CA}" srcOrd="0" destOrd="0" presId="urn:microsoft.com/office/officeart/2005/8/layout/process5"/>
    <dgm:cxn modelId="{341E9FAE-83E1-4A12-A60C-446638F97B4E}" type="presParOf" srcId="{AF238ADA-05FB-4970-AA7C-7AC1D00E79D7}" destId="{F1A9669C-207C-4645-86ED-6B1C6BEAE9F1}" srcOrd="8" destOrd="0" presId="urn:microsoft.com/office/officeart/2005/8/layout/process5"/>
    <dgm:cxn modelId="{D41D955B-5720-4D0D-83AA-393C5B087E09}" type="presParOf" srcId="{AF238ADA-05FB-4970-AA7C-7AC1D00E79D7}" destId="{42057BF3-27BA-45EC-A084-323279D99012}" srcOrd="9" destOrd="0" presId="urn:microsoft.com/office/officeart/2005/8/layout/process5"/>
    <dgm:cxn modelId="{0855E735-6251-4AF4-8950-7B5604FCC318}" type="presParOf" srcId="{42057BF3-27BA-45EC-A084-323279D99012}" destId="{E61223AA-78D0-4779-9FC2-EE260F34DF16}" srcOrd="0" destOrd="0" presId="urn:microsoft.com/office/officeart/2005/8/layout/process5"/>
    <dgm:cxn modelId="{F1AB69BF-4214-4196-8836-319B83A4ACD0}" type="presParOf" srcId="{AF238ADA-05FB-4970-AA7C-7AC1D00E79D7}" destId="{9E140FC1-89F8-4FC6-85BB-5B510D9520B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48323-47EC-47C7-928A-355D13F51291}">
      <dsp:nvSpPr>
        <dsp:cNvPr id="0" name=""/>
        <dsp:cNvSpPr/>
      </dsp:nvSpPr>
      <dsp:spPr>
        <a:xfrm>
          <a:off x="4594" y="358798"/>
          <a:ext cx="2897605" cy="1875312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Обезвоживание и разрушение исходного сырья</a:t>
          </a:r>
          <a:r>
            <a:rPr lang="en-US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 </a:t>
          </a:r>
          <a:endParaRPr lang="ru-RU" sz="20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(CaCO3, Na2CO3</a:t>
          </a:r>
          <a:endParaRPr lang="ru-RU" sz="20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pH </a:t>
          </a:r>
          <a:r>
            <a:rPr lang="ru-RU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сырья до 7,2-7,5</a:t>
          </a:r>
          <a:r>
            <a:rPr lang="en-US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0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</dsp:txBody>
      <dsp:txXfrm>
        <a:off x="59520" y="413724"/>
        <a:ext cx="2787753" cy="1765460"/>
      </dsp:txXfrm>
    </dsp:sp>
    <dsp:sp modelId="{4B1C994A-6F24-4400-B8F1-B5DF48D9C70A}">
      <dsp:nvSpPr>
        <dsp:cNvPr id="0" name=""/>
        <dsp:cNvSpPr/>
      </dsp:nvSpPr>
      <dsp:spPr>
        <a:xfrm>
          <a:off x="2985846" y="908396"/>
          <a:ext cx="1075972" cy="765688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2985846" y="1061534"/>
        <a:ext cx="846266" cy="459412"/>
      </dsp:txXfrm>
    </dsp:sp>
    <dsp:sp modelId="{ED387F6E-AB47-4643-81A1-F3C5A67B7A62}">
      <dsp:nvSpPr>
        <dsp:cNvPr id="0" name=""/>
        <dsp:cNvSpPr/>
      </dsp:nvSpPr>
      <dsp:spPr>
        <a:xfrm>
          <a:off x="4137180" y="380315"/>
          <a:ext cx="3087452" cy="1832279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Масляный экстракт</a:t>
          </a:r>
          <a:r>
            <a:rPr lang="en-US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(</a:t>
          </a:r>
          <a:r>
            <a:rPr lang="ru-RU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очищенное растительное масло 5% от массы выжимки</a:t>
          </a:r>
          <a:r>
            <a:rPr lang="en-US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4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</dsp:txBody>
      <dsp:txXfrm>
        <a:off x="4190846" y="433981"/>
        <a:ext cx="2980120" cy="1724947"/>
      </dsp:txXfrm>
    </dsp:sp>
    <dsp:sp modelId="{E3DCB2EF-4307-4D1B-82CA-A48C1FED0BCD}">
      <dsp:nvSpPr>
        <dsp:cNvPr id="0" name=""/>
        <dsp:cNvSpPr/>
      </dsp:nvSpPr>
      <dsp:spPr>
        <a:xfrm>
          <a:off x="7319345" y="937756"/>
          <a:ext cx="1008508" cy="717396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319345" y="1081235"/>
        <a:ext cx="793289" cy="430438"/>
      </dsp:txXfrm>
    </dsp:sp>
    <dsp:sp modelId="{6AE1818A-988F-493F-B08E-6530CAA6D739}">
      <dsp:nvSpPr>
        <dsp:cNvPr id="0" name=""/>
        <dsp:cNvSpPr/>
      </dsp:nvSpPr>
      <dsp:spPr>
        <a:xfrm>
          <a:off x="8459614" y="370219"/>
          <a:ext cx="3376809" cy="1852471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Омыление</a:t>
          </a:r>
          <a:endParaRPr lang="en-US" sz="28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 (</a:t>
          </a:r>
          <a:r>
            <a:rPr lang="en-US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KOH </a:t>
          </a:r>
          <a:r>
            <a:rPr lang="ru-RU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в смеси с этиловым спиртом</a:t>
          </a:r>
          <a:r>
            <a:rPr lang="en-US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)</a:t>
          </a:r>
          <a:endParaRPr lang="ru-RU" sz="2800" kern="1200" dirty="0">
            <a:solidFill>
              <a:schemeClr val="tx1"/>
            </a:solidFill>
            <a:latin typeface="Franklin Gothic Medium Cond" panose="020B0606030402020204" pitchFamily="34" charset="0"/>
          </a:endParaRPr>
        </a:p>
      </dsp:txBody>
      <dsp:txXfrm>
        <a:off x="8513871" y="424476"/>
        <a:ext cx="3268295" cy="1743957"/>
      </dsp:txXfrm>
    </dsp:sp>
    <dsp:sp modelId="{649B3E45-DB11-4810-A8FA-A5EA27C221D1}">
      <dsp:nvSpPr>
        <dsp:cNvPr id="0" name=""/>
        <dsp:cNvSpPr/>
      </dsp:nvSpPr>
      <dsp:spPr>
        <a:xfrm rot="5400592">
          <a:off x="9694555" y="2444416"/>
          <a:ext cx="1049859" cy="765558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0" kern="1200"/>
        </a:p>
      </dsp:txBody>
      <dsp:txXfrm rot="-5400000">
        <a:off x="9989837" y="2302266"/>
        <a:ext cx="459334" cy="820192"/>
      </dsp:txXfrm>
    </dsp:sp>
    <dsp:sp modelId="{7A6215F3-8A65-4B68-B991-520C6C9DC69B}">
      <dsp:nvSpPr>
        <dsp:cNvPr id="0" name=""/>
        <dsp:cNvSpPr/>
      </dsp:nvSpPr>
      <dsp:spPr>
        <a:xfrm>
          <a:off x="8748970" y="3469092"/>
          <a:ext cx="3087452" cy="1852471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Экстрагирование масляной фазы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(горячий пар в атмосфере СО2)</a:t>
          </a:r>
        </a:p>
      </dsp:txBody>
      <dsp:txXfrm>
        <a:off x="8803227" y="3523349"/>
        <a:ext cx="2978938" cy="1743957"/>
      </dsp:txXfrm>
    </dsp:sp>
    <dsp:sp modelId="{80DA0422-486E-4400-A969-B0DF12F72C1B}">
      <dsp:nvSpPr>
        <dsp:cNvPr id="0" name=""/>
        <dsp:cNvSpPr/>
      </dsp:nvSpPr>
      <dsp:spPr>
        <a:xfrm rot="10800000">
          <a:off x="7543056" y="3985466"/>
          <a:ext cx="1133584" cy="841238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 rot="10800000">
        <a:off x="7795427" y="4153714"/>
        <a:ext cx="881213" cy="504742"/>
      </dsp:txXfrm>
    </dsp:sp>
    <dsp:sp modelId="{F1A9669C-207C-4645-86ED-6B1C6BEAE9F1}">
      <dsp:nvSpPr>
        <dsp:cNvPr id="0" name=""/>
        <dsp:cNvSpPr/>
      </dsp:nvSpPr>
      <dsp:spPr>
        <a:xfrm>
          <a:off x="4426536" y="3469092"/>
          <a:ext cx="3087452" cy="1852471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Водно-масляная смесь  (делительная воронка)</a:t>
          </a:r>
        </a:p>
      </dsp:txBody>
      <dsp:txXfrm>
        <a:off x="4480793" y="3523349"/>
        <a:ext cx="2978938" cy="1743957"/>
      </dsp:txXfrm>
    </dsp:sp>
    <dsp:sp modelId="{42057BF3-27BA-45EC-A084-323279D99012}">
      <dsp:nvSpPr>
        <dsp:cNvPr id="0" name=""/>
        <dsp:cNvSpPr/>
      </dsp:nvSpPr>
      <dsp:spPr>
        <a:xfrm rot="10800000">
          <a:off x="3241533" y="3960426"/>
          <a:ext cx="1124663" cy="779608"/>
        </a:xfrm>
        <a:prstGeom prst="rightArrow">
          <a:avLst>
            <a:gd name="adj1" fmla="val 60000"/>
            <a:gd name="adj2" fmla="val 50000"/>
          </a:avLst>
        </a:prstGeom>
        <a:solidFill>
          <a:srgbClr val="8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 rot="10800000">
        <a:off x="3475415" y="4116348"/>
        <a:ext cx="890781" cy="467764"/>
      </dsp:txXfrm>
    </dsp:sp>
    <dsp:sp modelId="{9E140FC1-89F8-4FC6-85BB-5B510D9520BD}">
      <dsp:nvSpPr>
        <dsp:cNvPr id="0" name=""/>
        <dsp:cNvSpPr/>
      </dsp:nvSpPr>
      <dsp:spPr>
        <a:xfrm>
          <a:off x="104102" y="3335936"/>
          <a:ext cx="3087452" cy="1850026"/>
        </a:xfrm>
        <a:prstGeom prst="roundRect">
          <a:avLst>
            <a:gd name="adj" fmla="val 10000"/>
          </a:avLst>
        </a:prstGeom>
        <a:solidFill>
          <a:srgbClr val="FEF0E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Ликопин имеет спектр в растворе n-</a:t>
          </a:r>
          <a:r>
            <a:rPr lang="ru-RU" sz="2000" kern="1200" dirty="0" err="1">
              <a:solidFill>
                <a:schemeClr val="tx1"/>
              </a:solidFill>
              <a:latin typeface="Franklin Gothic Medium Cond" panose="020B0606030402020204" pitchFamily="34" charset="0"/>
            </a:rPr>
            <a:t>гексана</a:t>
          </a:r>
          <a:r>
            <a:rPr lang="ru-RU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 с максимумами поглощения при 506, 474 и 446 </a:t>
          </a:r>
          <a:r>
            <a:rPr lang="ru-RU" sz="2000" kern="1200" dirty="0" err="1">
              <a:solidFill>
                <a:schemeClr val="tx1"/>
              </a:solidFill>
              <a:latin typeface="Franklin Gothic Medium Cond" panose="020B0606030402020204" pitchFamily="34" charset="0"/>
            </a:rPr>
            <a:t>нм</a:t>
          </a:r>
          <a:r>
            <a:rPr lang="ru-RU" sz="2000" kern="1200" dirty="0">
              <a:solidFill>
                <a:schemeClr val="tx1"/>
              </a:solidFill>
              <a:latin typeface="Franklin Gothic Medium Cond" panose="020B0606030402020204" pitchFamily="34" charset="0"/>
            </a:rPr>
            <a:t>. Содержание в препарате составляет 94%</a:t>
          </a:r>
        </a:p>
      </dsp:txBody>
      <dsp:txXfrm>
        <a:off x="158287" y="3390121"/>
        <a:ext cx="2979082" cy="1741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0.0273</cdr:x>
      <cdr:y>0.6585</cdr:y>
    </cdr:from>
    <cdr:to>
      <cdr:x>0.11471</cdr:x>
      <cdr:y>0.77982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588" y="4262434"/>
          <a:ext cx="1032734" cy="785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aseline="0" dirty="0">
              <a:latin typeface="Franklin Gothic Heavy" panose="020B0903020102020204" pitchFamily="34" charset="0"/>
            </a:rPr>
            <a:t>Жёлтая сливка</a:t>
          </a:r>
          <a:endParaRPr lang="ru-RU" sz="18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0.14385</cdr:x>
      <cdr:y>0.42915</cdr:y>
    </cdr:from>
    <cdr:to>
      <cdr:x>0.24218</cdr:x>
      <cdr:y>0.5405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9568" y="2777879"/>
          <a:ext cx="1161825" cy="720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0.14749</cdr:x>
      <cdr:y>0.44909</cdr:y>
    </cdr:from>
    <cdr:to>
      <cdr:x>0.21942</cdr:x>
      <cdr:y>0.55047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2598" y="2906971"/>
          <a:ext cx="849854" cy="656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0.13656</cdr:x>
      <cdr:y>0.5</cdr:y>
    </cdr:from>
    <cdr:to>
      <cdr:x>0.24765</cdr:x>
      <cdr:y>0.60803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3506" y="3236494"/>
          <a:ext cx="1312433" cy="699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latin typeface="Franklin Gothic Heavy" panose="020B0903020102020204" pitchFamily="34" charset="0"/>
            </a:rPr>
            <a:t>Розовый чемпион</a:t>
          </a:r>
        </a:p>
      </cdr:txBody>
    </cdr:sp>
  </cdr:relSizeAnchor>
  <cdr:relSizeAnchor xmlns:cdr="http://schemas.openxmlformats.org/drawingml/2006/chartDrawing">
    <cdr:from>
      <cdr:x>0.2613</cdr:x>
      <cdr:y>0.33608</cdr:y>
    </cdr:from>
    <cdr:to>
      <cdr:x>0.36874</cdr:x>
      <cdr:y>0.41752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87304" y="2175450"/>
          <a:ext cx="1269403" cy="52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latin typeface="Franklin Gothic Heavy" panose="020B0903020102020204" pitchFamily="34" charset="0"/>
            </a:rPr>
            <a:t>Черри</a:t>
          </a:r>
        </a:p>
      </cdr:txBody>
    </cdr:sp>
  </cdr:relSizeAnchor>
  <cdr:relSizeAnchor xmlns:cdr="http://schemas.openxmlformats.org/drawingml/2006/chartDrawing">
    <cdr:from>
      <cdr:x>0.35144</cdr:x>
      <cdr:y>0.19316</cdr:y>
    </cdr:from>
    <cdr:to>
      <cdr:x>0.52171</cdr:x>
      <cdr:y>0.30783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52311" y="1250292"/>
          <a:ext cx="2011679" cy="742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latin typeface="Franklin Gothic Heavy" panose="020B0903020102020204" pitchFamily="34" charset="0"/>
            </a:rPr>
            <a:t>Красный крупноплодный</a:t>
          </a:r>
        </a:p>
      </cdr:txBody>
    </cdr:sp>
  </cdr:relSizeAnchor>
  <cdr:relSizeAnchor xmlns:cdr="http://schemas.openxmlformats.org/drawingml/2006/chartDrawing">
    <cdr:from>
      <cdr:x>0.47709</cdr:x>
      <cdr:y>0.39259</cdr:y>
    </cdr:from>
    <cdr:to>
      <cdr:x>0.64645</cdr:x>
      <cdr:y>0.54548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636867" y="2541211"/>
          <a:ext cx="2000922" cy="989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latin typeface="Franklin Gothic Heavy" panose="020B0903020102020204" pitchFamily="34" charset="0"/>
            </a:rPr>
            <a:t>Томаты замороженные</a:t>
          </a:r>
        </a:p>
        <a:p xmlns:a="http://schemas.openxmlformats.org/drawingml/2006/main">
          <a:pPr algn="ctr"/>
          <a:endParaRPr lang="ru-RU" sz="1100" dirty="0"/>
        </a:p>
      </cdr:txBody>
    </cdr:sp>
  </cdr:relSizeAnchor>
  <cdr:relSizeAnchor xmlns:cdr="http://schemas.openxmlformats.org/drawingml/2006/chartDrawing">
    <cdr:from>
      <cdr:x>0.59</cdr:x>
      <cdr:y>0.21144</cdr:y>
    </cdr:from>
    <cdr:to>
      <cdr:x>0.75844</cdr:x>
      <cdr:y>0.31115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70815" y="1368627"/>
          <a:ext cx="1990164" cy="64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aseline="0" dirty="0" err="1">
              <a:latin typeface="Franklin Gothic Heavy" panose="020B0903020102020204" pitchFamily="34" charset="0"/>
            </a:rPr>
            <a:t>Махеев</a:t>
          </a:r>
          <a:r>
            <a:rPr lang="ru-RU" sz="1800" baseline="0" dirty="0">
              <a:latin typeface="Franklin Gothic Heavy" panose="020B0903020102020204" pitchFamily="34" charset="0"/>
            </a:rPr>
            <a:t> «Кисло-сладкий»</a:t>
          </a:r>
          <a:endParaRPr lang="ru-RU" sz="1800" dirty="0">
            <a:latin typeface="Franklin Gothic Heavy" panose="020B0903020102020204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0.70199</cdr:x>
      <cdr:y>0.05522</cdr:y>
    </cdr:from>
    <cdr:to>
      <cdr:x>0.88773</cdr:x>
      <cdr:y>0.15493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294005" y="357408"/>
          <a:ext cx="2194559" cy="64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latin typeface="Franklin Gothic Heavy" panose="020B0903020102020204" pitchFamily="34" charset="0"/>
            </a:rPr>
            <a:t>Heinz</a:t>
          </a:r>
          <a:r>
            <a:rPr lang="ru-RU" sz="1800" dirty="0">
              <a:latin typeface="Franklin Gothic Heavy" panose="020B0903020102020204" pitchFamily="34" charset="0"/>
            </a:rPr>
            <a:t> «Паприка и пряности»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0.81972</cdr:x>
      <cdr:y>0.11172</cdr:y>
    </cdr:from>
    <cdr:to>
      <cdr:x>1</cdr:x>
      <cdr:y>0.26129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684995" y="723168"/>
          <a:ext cx="2130016" cy="96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latin typeface="Franklin Gothic Heavy" panose="020B0903020102020204" pitchFamily="34" charset="0"/>
            </a:rPr>
            <a:t>Heinz</a:t>
          </a:r>
          <a:r>
            <a:rPr lang="en-US" sz="1800" baseline="0" dirty="0">
              <a:latin typeface="Franklin Gothic Heavy" panose="020B0903020102020204" pitchFamily="34" charset="0"/>
            </a:rPr>
            <a:t> </a:t>
          </a:r>
          <a:r>
            <a:rPr lang="ru-RU" sz="1800" baseline="0" dirty="0">
              <a:latin typeface="Franklin Gothic Heavy" panose="020B0903020102020204" pitchFamily="34" charset="0"/>
            </a:rPr>
            <a:t>«Укроп-петрушка»</a:t>
          </a:r>
          <a:endParaRPr lang="ru-RU" sz="1800" dirty="0">
            <a:latin typeface="Franklin Gothic Heavy" panose="020B0903020102020204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F5524-6123-492C-A5F5-62DC88187CAE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89B9A-53A7-469C-B3DD-D67DB483C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4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9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8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6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3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85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6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2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5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6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9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0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89B9A-53A7-469C-B3DD-D67DB483C3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195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5620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080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8354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97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566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65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2268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081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201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411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7E5D"/>
            </a:gs>
            <a:gs pos="50000">
              <a:srgbClr val="FCBFAE"/>
            </a:gs>
            <a:gs pos="100000">
              <a:srgbClr val="F97E5D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42A0-2FF2-474B-A60B-0F60D0F43EA9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7514-4C97-4A4C-8D53-762FACCD5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53034" y="-118334"/>
            <a:ext cx="13264179" cy="4195482"/>
          </a:xfrm>
          <a:prstGeom prst="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9664" y="267036"/>
            <a:ext cx="10373989" cy="3074975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Franklin Gothic Demi" panose="020B0703020102020204" pitchFamily="34" charset="0"/>
              </a:rPr>
              <a:t>Исследование биологически активных веществ в томатах различных сортов и готовых </a:t>
            </a:r>
            <a:r>
              <a:rPr lang="ru-RU" sz="4400" dirty="0" err="1">
                <a:latin typeface="Franklin Gothic Demi" panose="020B0703020102020204" pitchFamily="34" charset="0"/>
              </a:rPr>
              <a:t>томатопродуктах</a:t>
            </a:r>
            <a:endParaRPr lang="ru-RU" sz="4400" dirty="0"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414" y="4077148"/>
            <a:ext cx="9611967" cy="268474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Franklin Gothic Medium Cond" panose="020B0606030402020204" pitchFamily="34" charset="0"/>
              </a:rPr>
              <a:t>Автор: ученица 9 «</a:t>
            </a:r>
            <a:r>
              <a:rPr lang="ru-RU" dirty="0" err="1">
                <a:latin typeface="Franklin Gothic Medium Cond" panose="020B0606030402020204" pitchFamily="34" charset="0"/>
              </a:rPr>
              <a:t>Б»класса</a:t>
            </a:r>
            <a:r>
              <a:rPr lang="ru-RU" dirty="0">
                <a:latin typeface="Franklin Gothic Medium Cond" panose="020B0606030402020204" pitchFamily="34" charset="0"/>
              </a:rPr>
              <a:t> МБОУ СОШ №67</a:t>
            </a:r>
          </a:p>
          <a:p>
            <a:pPr algn="r"/>
            <a:r>
              <a:rPr lang="ru-RU" dirty="0">
                <a:latin typeface="Franklin Gothic Medium Cond" panose="020B0606030402020204" pitchFamily="34" charset="0"/>
              </a:rPr>
              <a:t>Чудинова Марина Павловна</a:t>
            </a:r>
          </a:p>
          <a:p>
            <a:pPr algn="r"/>
            <a:r>
              <a:rPr lang="ru-RU" dirty="0">
                <a:latin typeface="Franklin Gothic Medium Cond" panose="020B0606030402020204" pitchFamily="34" charset="0"/>
              </a:rPr>
              <a:t>Научные руководители: </a:t>
            </a:r>
            <a:r>
              <a:rPr lang="ru-RU" dirty="0" err="1">
                <a:latin typeface="Franklin Gothic Medium Cond" panose="020B0606030402020204" pitchFamily="34" charset="0"/>
              </a:rPr>
              <a:t>Строчилина</a:t>
            </a:r>
            <a:r>
              <a:rPr lang="ru-RU" dirty="0">
                <a:latin typeface="Franklin Gothic Medium Cond" panose="020B0606030402020204" pitchFamily="34" charset="0"/>
              </a:rPr>
              <a:t> Татьяна Владимировна,	 </a:t>
            </a:r>
            <a:br>
              <a:rPr lang="ru-RU" dirty="0">
                <a:latin typeface="Franklin Gothic Medium Cond" panose="020B0606030402020204" pitchFamily="34" charset="0"/>
              </a:rPr>
            </a:br>
            <a:r>
              <a:rPr lang="ru-RU" dirty="0">
                <a:latin typeface="Franklin Gothic Medium Cond" panose="020B0606030402020204" pitchFamily="34" charset="0"/>
              </a:rPr>
              <a:t>учитель химии МБОУ СОШ 67, заместитель директора по УВР;</a:t>
            </a:r>
          </a:p>
          <a:p>
            <a:pPr algn="r"/>
            <a:r>
              <a:rPr lang="ru-RU" dirty="0">
                <a:latin typeface="Franklin Gothic Medium Cond" panose="020B0606030402020204" pitchFamily="34" charset="0"/>
              </a:rPr>
              <a:t>Чусова Алла Евгеньевна, доцент кафедры технологии бродильных</a:t>
            </a:r>
          </a:p>
          <a:p>
            <a:pPr algn="r"/>
            <a:r>
              <a:rPr lang="ru-RU" dirty="0">
                <a:latin typeface="Franklin Gothic Medium Cond" panose="020B0606030402020204" pitchFamily="34" charset="0"/>
              </a:rPr>
              <a:t>и сахаристых производств ФБГОУ ВО «ВГУИТ»,</a:t>
            </a:r>
          </a:p>
          <a:p>
            <a:pPr algn="r"/>
            <a:r>
              <a:rPr lang="ru-RU" dirty="0">
                <a:latin typeface="Franklin Gothic Medium Cond" panose="020B0606030402020204" pitchFamily="34" charset="0"/>
              </a:rPr>
              <a:t>кандидат технических наук</a:t>
            </a:r>
          </a:p>
          <a:p>
            <a:pPr algn="r"/>
            <a:endParaRPr lang="ru-RU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09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252663" y="-144379"/>
            <a:ext cx="13451305" cy="1720516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Demi" panose="020B0703020102020204" pitchFamily="34" charset="0"/>
              </a:rPr>
              <a:t>Получение экстракта </a:t>
            </a:r>
            <a:r>
              <a:rPr lang="ru-RU" dirty="0" err="1">
                <a:latin typeface="Franklin Gothic Demi" panose="020B0703020102020204" pitchFamily="34" charset="0"/>
              </a:rPr>
              <a:t>ликопина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89" y="1849304"/>
            <a:ext cx="3444471" cy="459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8"/>
          <a:stretch/>
        </p:blipFill>
        <p:spPr>
          <a:xfrm>
            <a:off x="1893567" y="1849304"/>
            <a:ext cx="3833465" cy="459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C65DABB-327C-4A54-8BC0-3D7CA5915408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47699-185B-49DA-99CD-D48BDC844B86}"/>
              </a:ext>
            </a:extLst>
          </p:cNvPr>
          <p:cNvSpPr txBox="1"/>
          <p:nvPr/>
        </p:nvSpPr>
        <p:spPr>
          <a:xfrm>
            <a:off x="11499493" y="6211669"/>
            <a:ext cx="86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192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673768" y="-228600"/>
            <a:ext cx="13571621" cy="2081463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253" cy="1325563"/>
          </a:xfrm>
        </p:spPr>
        <p:txBody>
          <a:bodyPr/>
          <a:lstStyle/>
          <a:p>
            <a:pPr algn="ctr"/>
            <a:r>
              <a:rPr lang="ru-RU" dirty="0">
                <a:latin typeface="Franklin Gothic Demi" panose="020B0703020102020204" pitchFamily="34" charset="0"/>
              </a:rPr>
              <a:t>Идентификация </a:t>
            </a:r>
            <a:r>
              <a:rPr lang="ru-RU" dirty="0" err="1">
                <a:latin typeface="Franklin Gothic Demi" panose="020B0703020102020204" pitchFamily="34" charset="0"/>
              </a:rPr>
              <a:t>ликопина</a:t>
            </a:r>
            <a:r>
              <a:rPr lang="ru-RU" dirty="0">
                <a:latin typeface="Franklin Gothic Demi" panose="020B0703020102020204" pitchFamily="34" charset="0"/>
              </a:rPr>
              <a:t> под микроскопом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7" r="17067" b="10224"/>
          <a:stretch/>
        </p:blipFill>
        <p:spPr>
          <a:xfrm>
            <a:off x="1406132" y="2127307"/>
            <a:ext cx="4104331" cy="4304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4" r="17834" b="3952"/>
          <a:stretch/>
        </p:blipFill>
        <p:spPr>
          <a:xfrm>
            <a:off x="6565404" y="2127307"/>
            <a:ext cx="4392086" cy="4314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FAEBA6-7B8A-4522-90D2-A7D23789AAAD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23AFF-8507-4F09-A1E2-A9BD2D48F489}"/>
              </a:ext>
            </a:extLst>
          </p:cNvPr>
          <p:cNvSpPr txBox="1"/>
          <p:nvPr/>
        </p:nvSpPr>
        <p:spPr>
          <a:xfrm>
            <a:off x="11499493" y="6211669"/>
            <a:ext cx="96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675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результаты исследования: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899337"/>
              </p:ext>
            </p:extLst>
          </p:nvPr>
        </p:nvGraphicFramePr>
        <p:xfrm>
          <a:off x="261257" y="320713"/>
          <a:ext cx="11146973" cy="63349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8240">
                  <a:extLst>
                    <a:ext uri="{9D8B030D-6E8A-4147-A177-3AD203B41FA5}">
                      <a16:colId xmlns:a16="http://schemas.microsoft.com/office/drawing/2014/main" val="2717954580"/>
                    </a:ext>
                  </a:extLst>
                </a:gridCol>
                <a:gridCol w="2808667">
                  <a:extLst>
                    <a:ext uri="{9D8B030D-6E8A-4147-A177-3AD203B41FA5}">
                      <a16:colId xmlns:a16="http://schemas.microsoft.com/office/drawing/2014/main" val="1799357938"/>
                    </a:ext>
                  </a:extLst>
                </a:gridCol>
                <a:gridCol w="2753731">
                  <a:extLst>
                    <a:ext uri="{9D8B030D-6E8A-4147-A177-3AD203B41FA5}">
                      <a16:colId xmlns:a16="http://schemas.microsoft.com/office/drawing/2014/main" val="352031290"/>
                    </a:ext>
                  </a:extLst>
                </a:gridCol>
                <a:gridCol w="2876335">
                  <a:extLst>
                    <a:ext uri="{9D8B030D-6E8A-4147-A177-3AD203B41FA5}">
                      <a16:colId xmlns:a16="http://schemas.microsoft.com/office/drawing/2014/main" val="938957242"/>
                    </a:ext>
                  </a:extLst>
                </a:gridCol>
              </a:tblGrid>
              <a:tr h="940012">
                <a:tc>
                  <a:txBody>
                    <a:bodyPr/>
                    <a:lstStyle/>
                    <a:p>
                      <a:r>
                        <a:rPr lang="ru-RU" dirty="0"/>
                        <a:t>Продукт</a:t>
                      </a:r>
                    </a:p>
                  </a:txBody>
                  <a:tcPr>
                    <a:solidFill>
                      <a:srgbClr val="C426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Количество образовавшегося </a:t>
                      </a:r>
                      <a:r>
                        <a:rPr lang="ru-RU" dirty="0" err="1"/>
                        <a:t>гексана</a:t>
                      </a:r>
                      <a:r>
                        <a:rPr lang="ru-RU" dirty="0"/>
                        <a:t> (верхней фазы), мл</a:t>
                      </a:r>
                    </a:p>
                  </a:txBody>
                  <a:tcPr>
                    <a:solidFill>
                      <a:srgbClr val="C426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цвет </a:t>
                      </a:r>
                      <a:r>
                        <a:rPr lang="ru-RU" dirty="0" err="1"/>
                        <a:t>гексановой</a:t>
                      </a:r>
                      <a:r>
                        <a:rPr lang="ru-RU" dirty="0"/>
                        <a:t> фракции</a:t>
                      </a:r>
                    </a:p>
                  </a:txBody>
                  <a:tcPr>
                    <a:solidFill>
                      <a:srgbClr val="C4260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Содержание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ликопина</a:t>
                      </a:r>
                      <a:endParaRPr lang="ru-RU" dirty="0"/>
                    </a:p>
                  </a:txBody>
                  <a:tcPr>
                    <a:solidFill>
                      <a:srgbClr val="C426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5826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Томаты</a:t>
                      </a:r>
                      <a:r>
                        <a:rPr lang="ru-RU" baseline="0" dirty="0"/>
                        <a:t> «Жёлтая сливка»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бледно желто- оранжевый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34816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Томаты «Розовый чемпион»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оранжевый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70948"/>
                  </a:ext>
                </a:extLst>
              </a:tr>
              <a:tr h="723087">
                <a:tc>
                  <a:txBody>
                    <a:bodyPr/>
                    <a:lstStyle/>
                    <a:p>
                      <a:r>
                        <a:rPr lang="ru-RU" dirty="0"/>
                        <a:t>Томаты «Черри»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темно-оранжевый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84253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Томаты «Красный крупноплодный»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темно-оранжевый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2938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Томаты замороженные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желто-оранжевый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76094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Соус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Махеев</a:t>
                      </a:r>
                      <a:r>
                        <a:rPr lang="ru-RU" baseline="0" dirty="0"/>
                        <a:t> «Кисло-сладкий»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желто- оранжевый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941315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Кетчуп </a:t>
                      </a:r>
                      <a:r>
                        <a:rPr lang="en-US" dirty="0"/>
                        <a:t>Heinz</a:t>
                      </a:r>
                      <a:r>
                        <a:rPr lang="ru-RU" dirty="0"/>
                        <a:t> «Паприка и пряности»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ярко-оранжевый цвет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Высокое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65681"/>
                  </a:ext>
                </a:extLst>
              </a:tr>
              <a:tr h="506161">
                <a:tc>
                  <a:txBody>
                    <a:bodyPr/>
                    <a:lstStyle/>
                    <a:p>
                      <a:r>
                        <a:rPr lang="ru-RU" dirty="0"/>
                        <a:t>Кетчуп </a:t>
                      </a:r>
                      <a:r>
                        <a:rPr lang="en-US" dirty="0"/>
                        <a:t>Heinz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«Укроп-петрушка»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желто-оранжевый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Среднее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559917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C2D8B7E-54AF-4848-A640-9B96DB82BC89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84381-5342-4BD4-9DF8-4D0590120FB6}"/>
              </a:ext>
            </a:extLst>
          </p:cNvPr>
          <p:cNvSpPr txBox="1"/>
          <p:nvPr/>
        </p:nvSpPr>
        <p:spPr>
          <a:xfrm>
            <a:off x="11499493" y="6211669"/>
            <a:ext cx="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7290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940BC95-53D2-45D4-A9AC-0DF537385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88034"/>
              </p:ext>
            </p:extLst>
          </p:nvPr>
        </p:nvGraphicFramePr>
        <p:xfrm>
          <a:off x="204536" y="180474"/>
          <a:ext cx="11815011" cy="647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DFE089-16AC-4D6B-B42E-A0C726C91316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173F4-1705-49FE-8C65-7E7A3F2BADCD}"/>
              </a:ext>
            </a:extLst>
          </p:cNvPr>
          <p:cNvSpPr txBox="1"/>
          <p:nvPr/>
        </p:nvSpPr>
        <p:spPr>
          <a:xfrm>
            <a:off x="11499493" y="6246539"/>
            <a:ext cx="84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1233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571500" y="-438150"/>
            <a:ext cx="8724900" cy="2352675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42194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Измерение концентрации </a:t>
            </a:r>
            <a:r>
              <a:rPr lang="ru-RU" dirty="0" err="1">
                <a:latin typeface="Franklin Gothic Heavy" panose="020B0903020102020204" pitchFamily="34" charset="0"/>
              </a:rPr>
              <a:t>каротиноидов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14892" cy="4351338"/>
          </a:xfrm>
        </p:spPr>
        <p:txBody>
          <a:bodyPr/>
          <a:lstStyle/>
          <a:p>
            <a:r>
              <a:rPr lang="ru-RU" dirty="0">
                <a:latin typeface="Franklin Gothic Medium Cond" panose="020B0606030402020204" pitchFamily="34" charset="0"/>
              </a:rPr>
              <a:t>1 см ³ сока помещают в мерную колбу на 50 см ³.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Доводят объем этиловым спиртом до метки.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 Перемешивают и фильтруют.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В фильтрате определяют оптическую плотность при длине волны 450 </a:t>
            </a:r>
            <a:r>
              <a:rPr lang="ru-RU" dirty="0" err="1">
                <a:latin typeface="Franklin Gothic Medium Cond" panose="020B0606030402020204" pitchFamily="34" charset="0"/>
              </a:rPr>
              <a:t>нм</a:t>
            </a:r>
            <a:r>
              <a:rPr lang="ru-RU" dirty="0">
                <a:latin typeface="Franklin Gothic Medium Cond" panose="020B0606030402020204" pitchFamily="34" charset="0"/>
              </a:rPr>
              <a:t> в кювете с толщиной слоя 10 мм. В качестве контроля используется этиловый спирт.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94" y="799305"/>
            <a:ext cx="4140399" cy="552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A8DFE089-16AC-4D6B-B42E-A0C726C91316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173F4-1705-49FE-8C65-7E7A3F2BADCD}"/>
              </a:ext>
            </a:extLst>
          </p:cNvPr>
          <p:cNvSpPr txBox="1"/>
          <p:nvPr/>
        </p:nvSpPr>
        <p:spPr>
          <a:xfrm>
            <a:off x="11499493" y="6246539"/>
            <a:ext cx="84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284584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571500" y="-438150"/>
            <a:ext cx="8724900" cy="2352675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9" y="269875"/>
            <a:ext cx="7581901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Количественное определение аскорбиновой кислоты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" y="1739846"/>
            <a:ext cx="6572250" cy="515302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К 25г измельчённого исследуемого продукта вливают 250 см³ дистиллированной воды.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Оставляют на 30 мин., взбалтывая каждые 10 мин.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Фильтруют через складчатый фильтр.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К 5 см³ фильтрата приливают 15 см³ уксусной кислоты (5%), настаивают 10 мин.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Доводят до метки дистиллированной водой.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Фильтруют через складчатый фильтр.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Из полученного фильтрата отбирают 10 см³ в коническую колбу и титруют раствором 2,6-дихлорфенолиндофенола до появления розового окрашивания.</a:t>
            </a:r>
          </a:p>
          <a:p>
            <a:endParaRPr lang="ru-RU" dirty="0"/>
          </a:p>
        </p:txBody>
      </p:sp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A8DFE089-16AC-4D6B-B42E-A0C726C91316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173F4-1705-49FE-8C65-7E7A3F2BADCD}"/>
              </a:ext>
            </a:extLst>
          </p:cNvPr>
          <p:cNvSpPr txBox="1"/>
          <p:nvPr/>
        </p:nvSpPr>
        <p:spPr>
          <a:xfrm>
            <a:off x="11499493" y="6246539"/>
            <a:ext cx="84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1010381"/>
            <a:ext cx="3927118" cy="5236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785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52400" y="1123950"/>
            <a:ext cx="11896725" cy="5514975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ranklin Gothic Heavy" panose="020B0903020102020204" pitchFamily="34" charset="0"/>
              </a:rPr>
              <a:t>Результаты определения содержания </a:t>
            </a:r>
            <a:r>
              <a:rPr lang="ru-RU" dirty="0">
                <a:latin typeface="Franklin Gothic Heavy" panose="020B09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β-каротина </a:t>
            </a:r>
            <a:r>
              <a:rPr lang="ru-RU" dirty="0">
                <a:latin typeface="Franklin Gothic Heavy" panose="020B0903020102020204" pitchFamily="34" charset="0"/>
              </a:rPr>
              <a:t>и витамина С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072149"/>
              </p:ext>
            </p:extLst>
          </p:nvPr>
        </p:nvGraphicFramePr>
        <p:xfrm>
          <a:off x="333376" y="1690688"/>
          <a:ext cx="5796081" cy="470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623107"/>
              </p:ext>
            </p:extLst>
          </p:nvPr>
        </p:nvGraphicFramePr>
        <p:xfrm>
          <a:off x="6286499" y="1690688"/>
          <a:ext cx="5657851" cy="470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A8DFE089-16AC-4D6B-B42E-A0C726C91316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6173F4-1705-49FE-8C65-7E7A3F2BADCD}"/>
              </a:ext>
            </a:extLst>
          </p:cNvPr>
          <p:cNvSpPr txBox="1"/>
          <p:nvPr/>
        </p:nvSpPr>
        <p:spPr>
          <a:xfrm>
            <a:off x="11499493" y="6246539"/>
            <a:ext cx="84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6497758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75748" y="-602374"/>
            <a:ext cx="8349915" cy="2995864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664" y="0"/>
            <a:ext cx="6862010" cy="1325563"/>
          </a:xfrm>
        </p:spPr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Выводы и рекомендации: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1395662"/>
            <a:ext cx="7114674" cy="546233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Наибольшее количество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dirty="0">
                <a:latin typeface="Franklin Gothic Medium Cond" panose="020B0606030402020204" pitchFamily="34" charset="0"/>
              </a:rPr>
              <a:t> оказалось в готовых соусах, а среди сырых плодов лидируют сорта «Красный крупноплодный» и «Черри».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Больше всего β-каротина и аскорбиновой кислоты содержится в томатах сорта «Жёлтая сливка», которые оказались анти-рекордсменами по содержанию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dirty="0">
                <a:latin typeface="Franklin Gothic Medium Cond" panose="020B0606030402020204" pitchFamily="34" charset="0"/>
              </a:rPr>
              <a:t>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Количество аскорбиновой кислоты коррелирует с количеством β-каротина.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В дальнейшем планируется получить </a:t>
            </a:r>
            <a:r>
              <a:rPr lang="ru-RU" dirty="0" err="1">
                <a:latin typeface="Franklin Gothic Medium Cond" panose="020B0606030402020204" pitchFamily="34" charset="0"/>
              </a:rPr>
              <a:t>ликопин</a:t>
            </a:r>
            <a:r>
              <a:rPr lang="ru-RU" dirty="0">
                <a:latin typeface="Franklin Gothic Medium Cond" panose="020B0606030402020204" pitchFamily="34" charset="0"/>
              </a:rPr>
              <a:t> новым способом для дальнейшего использования в витаминных комплексах, добиться его водорастворимой формы</a:t>
            </a:r>
            <a:r>
              <a:rPr lang="ru-RU" dirty="0"/>
              <a:t>.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095" r="23810"/>
          <a:stretch/>
        </p:blipFill>
        <p:spPr>
          <a:xfrm>
            <a:off x="322848" y="662781"/>
            <a:ext cx="4391526" cy="549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  <a:reflection endPos="0" dist="5000" dir="5400000" sy="-100000" algn="bl" rotWithShape="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40709-174B-4E46-9FB6-66092F6B976D}"/>
              </a:ext>
            </a:extLst>
          </p:cNvPr>
          <p:cNvSpPr/>
          <p:nvPr/>
        </p:nvSpPr>
        <p:spPr>
          <a:xfrm>
            <a:off x="11499493" y="6226392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5FCB6-045C-4854-B6EB-183C91F1DF8E}"/>
              </a:ext>
            </a:extLst>
          </p:cNvPr>
          <p:cNvSpPr txBox="1"/>
          <p:nvPr/>
        </p:nvSpPr>
        <p:spPr>
          <a:xfrm>
            <a:off x="11490576" y="6211668"/>
            <a:ext cx="89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0762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410964" y="-1308956"/>
            <a:ext cx="12866146" cy="2463502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365126"/>
            <a:ext cx="10411691" cy="7894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Franklin Gothic Demi" panose="020B0703020102020204" pitchFamily="34" charset="0"/>
              </a:rPr>
              <a:t>Дальнейший способ получения </a:t>
            </a:r>
            <a:r>
              <a:rPr lang="ru-RU" dirty="0" err="1">
                <a:latin typeface="Franklin Gothic Demi" panose="020B0703020102020204" pitchFamily="34" charset="0"/>
              </a:rPr>
              <a:t>ликопина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505759"/>
              </p:ext>
            </p:extLst>
          </p:nvPr>
        </p:nvGraphicFramePr>
        <p:xfrm>
          <a:off x="101600" y="1154546"/>
          <a:ext cx="11841018" cy="568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2325" y="1671538"/>
            <a:ext cx="136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0EC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100-115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EF0EC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 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0EC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C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EF0EC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278363" y="1671538"/>
            <a:ext cx="1349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0EC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115-125 ⁰C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EF0EC"/>
              </a:solidFill>
              <a:effectLst/>
              <a:uLnTx/>
              <a:uFillTx/>
              <a:latin typeface="Franklin Gothic Medium Cond" panose="020B06060304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E075293-51D7-4E42-A68B-62B320E8CBE1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4FECF-11F0-4D03-BF60-FC8E6AE11DBB}"/>
              </a:ext>
            </a:extLst>
          </p:cNvPr>
          <p:cNvSpPr txBox="1"/>
          <p:nvPr/>
        </p:nvSpPr>
        <p:spPr>
          <a:xfrm>
            <a:off x="11499493" y="6246539"/>
            <a:ext cx="83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602282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372980" y="-255253"/>
            <a:ext cx="13162547" cy="1945941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6179" cy="45511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Franklin Gothic Medium Cond" panose="020B0606030402020204" pitchFamily="34" charset="0"/>
              </a:rPr>
              <a:t>Булдаков</a:t>
            </a:r>
            <a:r>
              <a:rPr lang="ru-RU" dirty="0">
                <a:latin typeface="Franklin Gothic Medium Cond" panose="020B0606030402020204" pitchFamily="34" charset="0"/>
              </a:rPr>
              <a:t> А.С. Пищевые добавки. // Справочник. С.-Петербург, 1996, -240 с.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Владимиров Ю.А., Азизова О.А., Деев А.И., Козлов А.В., Осипов А.Н., </a:t>
            </a:r>
            <a:r>
              <a:rPr lang="ru-RU" dirty="0" err="1">
                <a:latin typeface="Franklin Gothic Medium Cond" panose="020B0606030402020204" pitchFamily="34" charset="0"/>
              </a:rPr>
              <a:t>Рощупкин</a:t>
            </a:r>
            <a:r>
              <a:rPr lang="ru-RU" dirty="0">
                <a:latin typeface="Franklin Gothic Medium Cond" panose="020B0606030402020204" pitchFamily="34" charset="0"/>
              </a:rPr>
              <a:t> Д.И. Свободные радикалы в живых системах. // Итоги науки и техники ВИНИТИ АН СССР. Серия биофизика. Т.29. Москва, 1991. - 249 с.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Гудвин Т.В. Сравнительная биохимия </a:t>
            </a:r>
            <a:r>
              <a:rPr lang="ru-RU" dirty="0" err="1">
                <a:latin typeface="Franklin Gothic Medium Cond" panose="020B0606030402020204" pitchFamily="34" charset="0"/>
              </a:rPr>
              <a:t>каротиноидов</a:t>
            </a:r>
            <a:r>
              <a:rPr lang="ru-RU" dirty="0">
                <a:latin typeface="Franklin Gothic Medium Cond" panose="020B0606030402020204" pitchFamily="34" charset="0"/>
              </a:rPr>
              <a:t>. // М.: Издательство иностранной литературы, 1980, 317с.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Гаджиева, А. М. Современные способы получения и применения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dirty="0">
                <a:latin typeface="Franklin Gothic Medium Cond" panose="020B0606030402020204" pitchFamily="34" charset="0"/>
              </a:rPr>
              <a:t> / А. М. Гаджиева, С. З. </a:t>
            </a:r>
            <a:r>
              <a:rPr lang="ru-RU" dirty="0" err="1">
                <a:latin typeface="Franklin Gothic Medium Cond" panose="020B0606030402020204" pitchFamily="34" charset="0"/>
              </a:rPr>
              <a:t>Саидалиева</a:t>
            </a:r>
            <a:r>
              <a:rPr lang="ru-RU" dirty="0">
                <a:latin typeface="Franklin Gothic Medium Cond" panose="020B0606030402020204" pitchFamily="34" charset="0"/>
              </a:rPr>
              <a:t> // Лучшая научно-исследовательская работа 2017 : сборник статей XI Международного научно-практического конкурса, Пенза, 15 ноября 2017 года. – Пенза: "Наука и Просвещение" (ИП Гуляев Г.Ю.), 2017. – С. 80-84. – EDN ZSFBFF.</a:t>
            </a:r>
          </a:p>
          <a:p>
            <a:r>
              <a:rPr lang="ru-RU" dirty="0" err="1">
                <a:latin typeface="Franklin Gothic Medium Cond" panose="020B0606030402020204" pitchFamily="34" charset="0"/>
              </a:rPr>
              <a:t>Рао</a:t>
            </a:r>
            <a:r>
              <a:rPr lang="ru-RU" dirty="0">
                <a:latin typeface="Franklin Gothic Medium Cond" panose="020B0606030402020204" pitchFamily="34" charset="0"/>
              </a:rPr>
              <a:t> А.В., Али А. Биологически активные фитохимические вещества в здоровье человека: </a:t>
            </a:r>
            <a:r>
              <a:rPr lang="ru-RU" dirty="0" err="1">
                <a:latin typeface="Franklin Gothic Medium Cond" panose="020B0606030402020204" pitchFamily="34" charset="0"/>
              </a:rPr>
              <a:t>Ликопин</a:t>
            </a:r>
            <a:r>
              <a:rPr lang="ru-RU" dirty="0">
                <a:latin typeface="Franklin Gothic Medium Cond" panose="020B0606030402020204" pitchFamily="34" charset="0"/>
              </a:rPr>
              <a:t>. Межд. J. </a:t>
            </a:r>
            <a:r>
              <a:rPr lang="ru-RU" dirty="0" err="1">
                <a:latin typeface="Franklin Gothic Medium Cond" panose="020B0606030402020204" pitchFamily="34" charset="0"/>
              </a:rPr>
              <a:t>Food</a:t>
            </a:r>
            <a:r>
              <a:rPr lang="ru-RU" dirty="0">
                <a:latin typeface="Franklin Gothic Medium Cond" panose="020B0606030402020204" pitchFamily="34" charset="0"/>
              </a:rPr>
              <a:t> </a:t>
            </a:r>
            <a:r>
              <a:rPr lang="ru-RU" dirty="0" err="1">
                <a:latin typeface="Franklin Gothic Medium Cond" panose="020B0606030402020204" pitchFamily="34" charset="0"/>
              </a:rPr>
              <a:t>Prop</a:t>
            </a:r>
            <a:r>
              <a:rPr lang="ru-RU" dirty="0">
                <a:latin typeface="Franklin Gothic Medium Cond" panose="020B0606030402020204" pitchFamily="34" charset="0"/>
              </a:rPr>
              <a:t>. 2007; 10 : 279–288. </a:t>
            </a:r>
          </a:p>
          <a:p>
            <a:r>
              <a:rPr lang="ru-RU" dirty="0" err="1">
                <a:latin typeface="Franklin Gothic Medium Cond" panose="020B0606030402020204" pitchFamily="34" charset="0"/>
              </a:rPr>
              <a:t>Шамбазов</a:t>
            </a:r>
            <a:r>
              <a:rPr lang="ru-RU" dirty="0">
                <a:latin typeface="Franklin Gothic Medium Cond" panose="020B0606030402020204" pitchFamily="34" charset="0"/>
              </a:rPr>
              <a:t> Д.В., </a:t>
            </a:r>
            <a:r>
              <a:rPr lang="ru-RU" dirty="0" err="1">
                <a:latin typeface="Franklin Gothic Medium Cond" panose="020B0606030402020204" pitchFamily="34" charset="0"/>
              </a:rPr>
              <a:t>Абдулгафарова</a:t>
            </a:r>
            <a:r>
              <a:rPr lang="ru-RU" dirty="0">
                <a:latin typeface="Franklin Gothic Medium Cond" panose="020B0606030402020204" pitchFamily="34" charset="0"/>
              </a:rPr>
              <a:t> Г.Х., </a:t>
            </a:r>
            <a:r>
              <a:rPr lang="ru-RU" dirty="0" err="1">
                <a:latin typeface="Franklin Gothic Medium Cond" panose="020B0606030402020204" pitchFamily="34" charset="0"/>
              </a:rPr>
              <a:t>Газетдинов</a:t>
            </a:r>
            <a:r>
              <a:rPr lang="ru-RU" dirty="0">
                <a:latin typeface="Franklin Gothic Medium Cond" panose="020B0606030402020204" pitchFamily="34" charset="0"/>
              </a:rPr>
              <a:t> Р.Р. Определение содержания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dirty="0">
                <a:latin typeface="Franklin Gothic Medium Cond" panose="020B0606030402020204" pitchFamily="34" charset="0"/>
              </a:rPr>
              <a:t> в природном сырье // </a:t>
            </a:r>
            <a:r>
              <a:rPr lang="ru-RU" dirty="0" err="1">
                <a:latin typeface="Franklin Gothic Medium Cond" panose="020B0606030402020204" pitchFamily="34" charset="0"/>
              </a:rPr>
              <a:t>Инновац</a:t>
            </a:r>
            <a:r>
              <a:rPr lang="ru-RU" dirty="0">
                <a:latin typeface="Franklin Gothic Medium Cond" panose="020B0606030402020204" pitchFamily="34" charset="0"/>
              </a:rPr>
              <a:t>. наука. 2020. №3. С. 15-16.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01CF318-F588-4EB4-BC24-ADF9B3B00C80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C7F89-24FE-4BC8-A5FD-60498E78DC4C}"/>
              </a:ext>
            </a:extLst>
          </p:cNvPr>
          <p:cNvSpPr txBox="1"/>
          <p:nvPr/>
        </p:nvSpPr>
        <p:spPr>
          <a:xfrm>
            <a:off x="11472854" y="6211669"/>
            <a:ext cx="86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53390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4D95C07-EC2C-49DF-BA02-A4C4248C58D0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45889" y="-574424"/>
            <a:ext cx="5823284" cy="226193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Цели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7513"/>
            <a:ext cx="10515600" cy="4351338"/>
          </a:xfrm>
        </p:spPr>
        <p:txBody>
          <a:bodyPr/>
          <a:lstStyle/>
          <a:p>
            <a:r>
              <a:rPr lang="ru-RU" sz="2400" dirty="0">
                <a:latin typeface="Franklin Gothic Medium Cond" panose="020B0606030402020204" pitchFamily="34" charset="0"/>
              </a:rPr>
              <a:t>Оценка содержания </a:t>
            </a:r>
            <a:r>
              <a:rPr lang="ru-RU" sz="2400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sz="2400" dirty="0">
                <a:latin typeface="Franklin Gothic Medium Cond" panose="020B0606030402020204" pitchFamily="34" charset="0"/>
              </a:rPr>
              <a:t> в </a:t>
            </a:r>
            <a:r>
              <a:rPr lang="ru-RU" sz="2400" dirty="0" err="1">
                <a:latin typeface="Franklin Gothic Medium Cond" panose="020B0606030402020204" pitchFamily="34" charset="0"/>
              </a:rPr>
              <a:t>томатопродуктах</a:t>
            </a:r>
            <a:r>
              <a:rPr lang="ru-RU" sz="2400" dirty="0">
                <a:latin typeface="Franklin Gothic Medium Cond" panose="020B0606030402020204" pitchFamily="34" charset="0"/>
              </a:rPr>
              <a:t>: сырых овощах и готовых к употреблению соусах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Количественное определение аскорбиновой кислоты и β-каротина в томатах различных сортов, томатной пасте.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Изучение новых эффективных методов выделения </a:t>
            </a:r>
            <a:r>
              <a:rPr lang="ru-RU" sz="2400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sz="2400" dirty="0">
                <a:latin typeface="Franklin Gothic Medium Cond" panose="020B0606030402020204" pitchFamily="34" charset="0"/>
              </a:rPr>
              <a:t> из отходов томатного сырья пищевых производств</a:t>
            </a:r>
          </a:p>
          <a:p>
            <a:endParaRPr lang="ru-RU" dirty="0"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19" y="3980012"/>
            <a:ext cx="5607780" cy="2803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8CC49-2C31-47FF-8BFB-CC89306A1C21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6998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327404" y="-299578"/>
            <a:ext cx="9083795" cy="2654968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926" y="365125"/>
            <a:ext cx="5999612" cy="1325563"/>
          </a:xfrm>
        </p:spPr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925" y="1690687"/>
            <a:ext cx="7492379" cy="4896229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Изучить информацию о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ликопине</a:t>
            </a:r>
            <a:r>
              <a:rPr lang="ru-RU" dirty="0">
                <a:latin typeface="Franklin Gothic Medium Cond" panose="020B0606030402020204" pitchFamily="34" charset="0"/>
              </a:rPr>
              <a:t>, аскорбиновой кислоте, β-каротине и их антиоксидантных свойствах.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Извлечь </a:t>
            </a:r>
            <a:r>
              <a:rPr lang="ru-RU" dirty="0" err="1">
                <a:latin typeface="Franklin Gothic Medium Cond" panose="020B0606030402020204" pitchFamily="34" charset="0"/>
              </a:rPr>
              <a:t>ликопин</a:t>
            </a:r>
            <a:r>
              <a:rPr lang="ru-RU" dirty="0">
                <a:latin typeface="Franklin Gothic Medium Cond" panose="020B0606030402020204" pitchFamily="34" charset="0"/>
              </a:rPr>
              <a:t> из </a:t>
            </a:r>
            <a:r>
              <a:rPr lang="ru-RU" dirty="0" err="1">
                <a:latin typeface="Franklin Gothic Medium Cond" panose="020B0606030402020204" pitchFamily="34" charset="0"/>
              </a:rPr>
              <a:t>томатопродуктов</a:t>
            </a:r>
            <a:r>
              <a:rPr lang="ru-RU" dirty="0">
                <a:latin typeface="Franklin Gothic Medium Cond" panose="020B0606030402020204" pitchFamily="34" charset="0"/>
              </a:rPr>
              <a:t> с помощью органических растворителей и провести микроскопический анализ получившихся образцов.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Определить количественное содержание аскорбиновой кислоты методом титрования в присутствии индикатора 2,6-дихлорфенолиндофенола.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Определить количественное содержание β-каротина методом фотометрического измерения.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276" r="24521"/>
          <a:stretch/>
        </p:blipFill>
        <p:spPr>
          <a:xfrm>
            <a:off x="602990" y="1690688"/>
            <a:ext cx="3291278" cy="455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8DA4F04-6421-4E82-9C24-01CC908608F8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9B75-1AFA-416F-A4A9-4A18F39B85AA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58306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37222" y="-721894"/>
            <a:ext cx="7828546" cy="3673642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689" y="329908"/>
            <a:ext cx="6298990" cy="1325563"/>
          </a:xfrm>
        </p:spPr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9989" y="1493488"/>
            <a:ext cx="6298990" cy="5582652"/>
          </a:xfrm>
        </p:spPr>
        <p:txBody>
          <a:bodyPr>
            <a:norm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Технический прогресс в наше время достиг огромных масштабов, и все его достижения в той или иной степени оказывают негативное влияние на биосферу. Этот факт вкупе с повышением осознанности людей усиливает интерес к природным </a:t>
            </a:r>
            <a:r>
              <a:rPr lang="en-US" dirty="0">
                <a:latin typeface="Franklin Gothic Medium Cond" panose="020B0606030402020204" pitchFamily="34" charset="0"/>
              </a:rPr>
              <a:t> </a:t>
            </a:r>
            <a:r>
              <a:rPr lang="ru-RU" dirty="0">
                <a:latin typeface="Franklin Gothic Medium Cond" panose="020B0606030402020204" pitchFamily="34" charset="0"/>
              </a:rPr>
              <a:t>активным веществам, минимизирующим наносимый ущерб. В качестве одного из наиболее активных средств в последние годы рассматривают витаминные комплексы на основе антиоксидантов: </a:t>
            </a:r>
            <a:r>
              <a:rPr lang="ru-RU" dirty="0" err="1">
                <a:latin typeface="Franklin Gothic Medium Cond" panose="020B0606030402020204" pitchFamily="34" charset="0"/>
              </a:rPr>
              <a:t>ликопина</a:t>
            </a:r>
            <a:r>
              <a:rPr lang="ru-RU" dirty="0">
                <a:latin typeface="Franklin Gothic Medium Cond" panose="020B0606030402020204" pitchFamily="34" charset="0"/>
              </a:rPr>
              <a:t>, аскорбиновой кислоты, </a:t>
            </a:r>
            <a:r>
              <a:rPr lang="el-GR" dirty="0">
                <a:latin typeface="Franklin Gothic Medium Cond" panose="020B0606030402020204" pitchFamily="34" charset="0"/>
              </a:rPr>
              <a:t>β-</a:t>
            </a:r>
            <a:r>
              <a:rPr lang="ru-RU" dirty="0">
                <a:latin typeface="Franklin Gothic Medium Cond" panose="020B0606030402020204" pitchFamily="34" charset="0"/>
              </a:rPr>
              <a:t>каротина.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1308041"/>
            <a:ext cx="3771443" cy="5028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29844F8-DA8F-4533-918C-761F324E02F5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C974D-F32D-4C39-9D76-F4BA46155D58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2598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89285" y="-1014932"/>
            <a:ext cx="13170569" cy="2614864"/>
          </a:xfrm>
          <a:prstGeom prst="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E1ECC-E870-4F75-B292-63FB211D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Что такое </a:t>
            </a:r>
            <a:r>
              <a:rPr lang="ru-RU" dirty="0" err="1">
                <a:latin typeface="Franklin Gothic Demi" panose="020B0703020102020204" pitchFamily="34" charset="0"/>
              </a:rPr>
              <a:t>ликопин</a:t>
            </a:r>
            <a:r>
              <a:rPr lang="ru-RU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CC976-EAC0-469D-B5B3-BC85F64C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62171" cy="437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Franklin Gothic Medium Cond" panose="020B0606030402020204" pitchFamily="34" charset="0"/>
              </a:rPr>
              <a:t>Ликопин</a:t>
            </a:r>
            <a:r>
              <a:rPr lang="ru-RU" dirty="0">
                <a:latin typeface="Franklin Gothic Medium Cond" panose="020B0606030402020204" pitchFamily="34" charset="0"/>
              </a:rPr>
              <a:t> – </a:t>
            </a:r>
            <a:r>
              <a:rPr lang="ru-RU" dirty="0" err="1">
                <a:latin typeface="Franklin Gothic Medium Cond" panose="020B0606030402020204" pitchFamily="34" charset="0"/>
              </a:rPr>
              <a:t>каротиноидный</a:t>
            </a:r>
            <a:r>
              <a:rPr lang="ru-RU" dirty="0">
                <a:latin typeface="Franklin Gothic Medium Cond" panose="020B0606030402020204" pitchFamily="34" charset="0"/>
              </a:rPr>
              <a:t> пигмент, является нециклическим изомером β-каротина, определяет окраску плодов некоторых растений, например томатов, гуавы, арбуза. Содержится во многих красно-оранжевых частях растений, это главный компонент, определяющий красный цвет плодов томатов. Защищает части растения от солнечного света и окислительного стресса.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88" y="546638"/>
            <a:ext cx="4410075" cy="596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9A680CF-5CB7-43FD-AE8B-503D7C46AF53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ACAB0-18BF-41D9-9C1A-58EE66EA4D09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1749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89285" y="-1014932"/>
            <a:ext cx="13170569" cy="2614864"/>
          </a:xfrm>
          <a:prstGeom prst="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E1ECC-E870-4F75-B292-63FB211D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372" y="106486"/>
            <a:ext cx="10515600" cy="1325563"/>
          </a:xfrm>
        </p:spPr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Что такое </a:t>
            </a:r>
            <a:r>
              <a:rPr lang="el-GR" dirty="0">
                <a:latin typeface="Franklin Gothic Demi" panose="020B0703020102020204" pitchFamily="34" charset="0"/>
              </a:rPr>
              <a:t>β-</a:t>
            </a:r>
            <a:r>
              <a:rPr lang="ru-RU" dirty="0">
                <a:latin typeface="Franklin Gothic Demi" panose="020B0703020102020204" pitchFamily="34" charset="0"/>
              </a:rPr>
              <a:t>каротин?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CC976-EAC0-469D-B5B3-BC85F64C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372" y="1725318"/>
            <a:ext cx="5762171" cy="437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latin typeface="Franklin Gothic Medium Cond" panose="020B0606030402020204" pitchFamily="34" charset="0"/>
              </a:rPr>
              <a:t>β-</a:t>
            </a:r>
            <a:r>
              <a:rPr lang="ru-RU" dirty="0">
                <a:latin typeface="Franklin Gothic Medium Cond" panose="020B0606030402020204" pitchFamily="34" charset="0"/>
              </a:rPr>
              <a:t>каротин – предшественник витамина А, растительный жёлто-оранжевый пигмент. Его присутствием объясняется жёлто-оранжевая окраска плодов, корнеплодов, листьев растений. Является сильным антиоксидантом, защищает клетки от повреждений свободными радикалами, поддерживает работу иммунной системы, благотворно сказывается на работе мозга и зрении, способствует заживлению ран.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9A680CF-5CB7-43FD-AE8B-503D7C46AF53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ACAB0-18BF-41D9-9C1A-58EE66EA4D09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590" r="19755"/>
          <a:stretch/>
        </p:blipFill>
        <p:spPr>
          <a:xfrm>
            <a:off x="489551" y="608121"/>
            <a:ext cx="4370693" cy="593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110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89285" y="-1014932"/>
            <a:ext cx="13170569" cy="2614864"/>
          </a:xfrm>
          <a:prstGeom prst="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E1ECC-E870-4F75-B292-63FB211D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Аскорбиновая кислота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ECC976-EAC0-469D-B5B3-BC85F64C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62171" cy="437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Franklin Gothic Medium Cond" panose="020B0606030402020204" pitchFamily="34" charset="0"/>
              </a:rPr>
              <a:t>Аскорбиновая кислота – одно из жизненно необходимых человеку органических веществ. Её изомер, витамин С, содержится в цитрусовых, ягодах, петрушке, помидорах и другой растительной пище. Он необходим для нормального течения физиологических процессов в организме: синтеза гормонов, усвоения железа, </a:t>
            </a:r>
            <a:r>
              <a:rPr lang="ru-RU" dirty="0" err="1">
                <a:latin typeface="Franklin Gothic Medium Cond" panose="020B0606030402020204" pitchFamily="34" charset="0"/>
              </a:rPr>
              <a:t>метаболизмата</a:t>
            </a:r>
            <a:r>
              <a:rPr lang="ru-RU" dirty="0">
                <a:latin typeface="Franklin Gothic Medium Cond" panose="020B0606030402020204" pitchFamily="34" charset="0"/>
              </a:rPr>
              <a:t> белков; также является мощным антиоксидантом.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9A680CF-5CB7-43FD-AE8B-503D7C46AF53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ACAB0-18BF-41D9-9C1A-58EE66EA4D09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018" r="21363"/>
          <a:stretch/>
        </p:blipFill>
        <p:spPr>
          <a:xfrm>
            <a:off x="7038374" y="492759"/>
            <a:ext cx="4654617" cy="563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1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834189" y="-561474"/>
            <a:ext cx="13330989" cy="2252161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377" y="124555"/>
            <a:ext cx="7764381" cy="1325563"/>
          </a:xfrm>
        </p:spPr>
        <p:txBody>
          <a:bodyPr/>
          <a:lstStyle/>
          <a:p>
            <a:r>
              <a:rPr lang="ru-RU" dirty="0">
                <a:latin typeface="Franklin Gothic Demi" panose="020B0703020102020204" pitchFamily="34" charset="0"/>
              </a:rPr>
              <a:t>Метод определения </a:t>
            </a:r>
            <a:r>
              <a:rPr lang="ru-RU" dirty="0" err="1">
                <a:latin typeface="Franklin Gothic Demi" panose="020B0703020102020204" pitchFamily="34" charset="0"/>
              </a:rPr>
              <a:t>ликопина</a:t>
            </a:r>
            <a:endParaRPr lang="ru-RU" dirty="0"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051" y="1690687"/>
            <a:ext cx="697430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2,5 мл каждого образца поместили в пронумерованные пробирки.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В каждую пробирку добавили такое же количество бензина.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Смесь тщательно взболтали и оставили до образования чёткой двухфазной системы.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Верхний слой аккуратно слили шприцом в фарфоровую чашечку.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Содержимое упарили на водяной бане до получения 0,25 – 0,5 мл.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Полученный концентрат рассмотрели под микроскопом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27368" r="8811" b="2169"/>
          <a:stretch/>
        </p:blipFill>
        <p:spPr>
          <a:xfrm>
            <a:off x="401052" y="1450118"/>
            <a:ext cx="3392904" cy="483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77931A-C441-48F9-A952-205E6C7CF4E1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B3425-11DA-43EE-A178-BF87F903A0C9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049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465221" y="-513347"/>
            <a:ext cx="13491410" cy="2390273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Franklin Gothic Demi" panose="020B0703020102020204" pitchFamily="34" charset="0"/>
              </a:rPr>
              <a:t>Объекты исследования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2241074"/>
            <a:ext cx="5448336" cy="409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07" y="2234839"/>
            <a:ext cx="5461483" cy="409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23CDA99-D71E-4D3A-B1BE-156E43401C23}"/>
              </a:ext>
            </a:extLst>
          </p:cNvPr>
          <p:cNvSpPr/>
          <p:nvPr/>
        </p:nvSpPr>
        <p:spPr>
          <a:xfrm>
            <a:off x="11499493" y="6226393"/>
            <a:ext cx="692507" cy="631607"/>
          </a:xfrm>
          <a:prstGeom prst="roundRect">
            <a:avLst/>
          </a:prstGeom>
          <a:solidFill>
            <a:srgbClr val="FEF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ECF40-E347-4E33-A125-8FBBF1FD53DB}"/>
              </a:ext>
            </a:extLst>
          </p:cNvPr>
          <p:cNvSpPr txBox="1"/>
          <p:nvPr/>
        </p:nvSpPr>
        <p:spPr>
          <a:xfrm>
            <a:off x="11618464" y="6211669"/>
            <a:ext cx="57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Franklin Gothic Demi" panose="020B0703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7368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1155</Words>
  <Application>Microsoft Office PowerPoint</Application>
  <PresentationFormat>Широкоэкранный</PresentationFormat>
  <Paragraphs>161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Franklin Gothic Demi</vt:lpstr>
      <vt:lpstr>Franklin Gothic Heavy</vt:lpstr>
      <vt:lpstr>Franklin Gothic Medium Cond</vt:lpstr>
      <vt:lpstr>Тема Office</vt:lpstr>
      <vt:lpstr>Исследование биологически активных веществ в томатах различных сортов и готовых томатопродуктах</vt:lpstr>
      <vt:lpstr>Цели работы:</vt:lpstr>
      <vt:lpstr>Задачи работы:</vt:lpstr>
      <vt:lpstr>Актуальность</vt:lpstr>
      <vt:lpstr>Что такое ликопин?</vt:lpstr>
      <vt:lpstr>Что такое β-каротин?</vt:lpstr>
      <vt:lpstr>Аскорбиновая кислота</vt:lpstr>
      <vt:lpstr>Метод определения ликопина</vt:lpstr>
      <vt:lpstr>Объекты исследования</vt:lpstr>
      <vt:lpstr>Получение экстракта ликопина</vt:lpstr>
      <vt:lpstr>Идентификация ликопина под микроскопом</vt:lpstr>
      <vt:lpstr>Основные результаты исследования:</vt:lpstr>
      <vt:lpstr>Презентация PowerPoint</vt:lpstr>
      <vt:lpstr>Измерение концентрации каротиноидов</vt:lpstr>
      <vt:lpstr>Количественное определение аскорбиновой кислоты</vt:lpstr>
      <vt:lpstr>Результаты определения содержания β-каротина и витамина С</vt:lpstr>
      <vt:lpstr>Выводы и рекомендации:</vt:lpstr>
      <vt:lpstr>Дальнейший способ получения ликопина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ликопина в различных пищевых продуктах</dc:title>
  <dc:creator>sss</dc:creator>
  <cp:lastModifiedBy>TATYANA</cp:lastModifiedBy>
  <cp:revision>73</cp:revision>
  <dcterms:created xsi:type="dcterms:W3CDTF">2023-12-09T11:50:22Z</dcterms:created>
  <dcterms:modified xsi:type="dcterms:W3CDTF">2024-03-01T05:31:16Z</dcterms:modified>
</cp:coreProperties>
</file>