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83" d="100"/>
          <a:sy n="83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6225-AEA7-474F-8F84-7B5388EFBF8C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D718-678C-4860-8D93-C1E8D9C41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95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6225-AEA7-474F-8F84-7B5388EFBF8C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D718-678C-4860-8D93-C1E8D9C41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6225-AEA7-474F-8F84-7B5388EFBF8C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D718-678C-4860-8D93-C1E8D9C41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9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6225-AEA7-474F-8F84-7B5388EFBF8C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D718-678C-4860-8D93-C1E8D9C41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8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6225-AEA7-474F-8F84-7B5388EFBF8C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D718-678C-4860-8D93-C1E8D9C41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70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6225-AEA7-474F-8F84-7B5388EFBF8C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D718-678C-4860-8D93-C1E8D9C41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0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6225-AEA7-474F-8F84-7B5388EFBF8C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D718-678C-4860-8D93-C1E8D9C41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1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6225-AEA7-474F-8F84-7B5388EFBF8C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D718-678C-4860-8D93-C1E8D9C41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1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6225-AEA7-474F-8F84-7B5388EFBF8C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D718-678C-4860-8D93-C1E8D9C41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4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6225-AEA7-474F-8F84-7B5388EFBF8C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D718-678C-4860-8D93-C1E8D9C41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8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6225-AEA7-474F-8F84-7B5388EFBF8C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D718-678C-4860-8D93-C1E8D9C41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46225-AEA7-474F-8F84-7B5388EFBF8C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1D718-678C-4860-8D93-C1E8D9C41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://www.gostedu.ru/50827.html&amp;sa=D&amp;ust=1486997428249000&amp;usg=AFQjCNFM7xpH_apUJcsCLj-7YEi3xvcRF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FF761E98-41F3-AAB6-97FE-61AD5400A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292"/>
            <a:ext cx="12192001" cy="682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D9BAEB7-B383-3DA4-1DB2-C16C3060A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" b="25522"/>
          <a:stretch/>
        </p:blipFill>
        <p:spPr bwMode="auto">
          <a:xfrm>
            <a:off x="0" y="0"/>
            <a:ext cx="2180039" cy="79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0AB061-0242-E84D-06EF-82950CE6FAE2}"/>
              </a:ext>
            </a:extLst>
          </p:cNvPr>
          <p:cNvSpPr/>
          <p:nvPr/>
        </p:nvSpPr>
        <p:spPr>
          <a:xfrm>
            <a:off x="302309" y="480836"/>
            <a:ext cx="94798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Проектная работа по теме:</a:t>
            </a:r>
          </a:p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«В поисках идеальной минеральной воды» 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57F736-B04E-EB90-E2C5-3A4853D039FC}"/>
              </a:ext>
            </a:extLst>
          </p:cNvPr>
          <p:cNvSpPr/>
          <p:nvPr/>
        </p:nvSpPr>
        <p:spPr>
          <a:xfrm>
            <a:off x="6703766" y="4729494"/>
            <a:ext cx="5146986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Выполнил: </a:t>
            </a:r>
            <a:r>
              <a:rPr lang="ru-RU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ученик 10 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«Б» класса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МБОУ «НОЦ»</a:t>
            </a:r>
          </a:p>
          <a:p>
            <a:pPr algn="ctr"/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Антименко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Вадим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Руководитель: Харченко Е.С.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7B14B-CF7D-ED2A-2008-57EEFD46F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5" y="0"/>
            <a:ext cx="2409825" cy="246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15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4F3C4E-BD65-DB15-E84D-06FE9F2E640B}"/>
              </a:ext>
            </a:extLst>
          </p:cNvPr>
          <p:cNvSpPr/>
          <p:nvPr/>
        </p:nvSpPr>
        <p:spPr>
          <a:xfrm>
            <a:off x="1001684" y="170412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kern="1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Качественное</a:t>
            </a:r>
            <a:r>
              <a:rPr lang="en-US" sz="4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и </a:t>
            </a:r>
            <a:r>
              <a:rPr lang="en-US" sz="4400" b="0" kern="1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количественное</a:t>
            </a:r>
            <a:r>
              <a:rPr lang="en-US" sz="4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0" kern="1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определение</a:t>
            </a:r>
            <a:r>
              <a:rPr lang="en-US" sz="4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0" kern="1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сульфат</a:t>
            </a:r>
            <a:r>
              <a:rPr lang="ru-RU" sz="4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- ионов</a:t>
            </a:r>
            <a:r>
              <a:rPr lang="en-US" sz="4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и </a:t>
            </a:r>
            <a:r>
              <a:rPr lang="en-US" sz="4400" b="0" kern="1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хлорид</a:t>
            </a:r>
            <a:r>
              <a:rPr lang="en-US" sz="4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en-US" sz="4400" b="0" kern="1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ионов</a:t>
            </a:r>
            <a:r>
              <a:rPr lang="en-US" sz="4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4" name="Рисунок 3" descr="Изображение выглядит как в помещении, человек, Прозрачность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6C5AE93F-DE3A-F668-4C52-B980CC65A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0" r="-2" b="34222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6" name="Рисунок 5" descr="Изображение выглядит как пластик, Лабораторное оборудование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08146A05-D41B-6469-D568-45EE7CFAA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45" b="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50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B2AAFD-C42E-7648-BAAE-10D5FEC28B0D}"/>
              </a:ext>
            </a:extLst>
          </p:cNvPr>
          <p:cNvSpPr/>
          <p:nvPr/>
        </p:nvSpPr>
        <p:spPr>
          <a:xfrm>
            <a:off x="344308" y="57615"/>
            <a:ext cx="64147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Определение сульфат-ионов.</a:t>
            </a:r>
            <a:endParaRPr lang="ru-RU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EE96D2-2A27-7323-2DA9-023C26211A81}"/>
              </a:ext>
            </a:extLst>
          </p:cNvPr>
          <p:cNvSpPr/>
          <p:nvPr/>
        </p:nvSpPr>
        <p:spPr>
          <a:xfrm>
            <a:off x="272489" y="795051"/>
            <a:ext cx="882453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10 мл минеральной воды по каплям приливали нитрат бария, до прекращения выпадения осадка. Затем по каплям добавляли 5% раствор азотной кислоты до прекращения выделения газа.</a:t>
            </a:r>
          </a:p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Полученный осадок отфильтровали, просушили и взвесили.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9F5074-BFD4-81BD-436C-3C9F22BBB19A}"/>
              </a:ext>
            </a:extLst>
          </p:cNvPr>
          <p:cNvSpPr/>
          <p:nvPr/>
        </p:nvSpPr>
        <p:spPr>
          <a:xfrm>
            <a:off x="272489" y="3327367"/>
            <a:ext cx="8436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+Ba(NO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→BaSO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↓+2NaNO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77A2E2-2831-88FD-721D-FE145C5C0B4C}"/>
              </a:ext>
            </a:extLst>
          </p:cNvPr>
          <p:cNvSpPr/>
          <p:nvPr/>
        </p:nvSpPr>
        <p:spPr>
          <a:xfrm>
            <a:off x="272489" y="4099506"/>
            <a:ext cx="85491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+Ba(NO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→BaCO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↓+2NaNO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279018-8BA5-6D78-5508-E37C49EF840C}"/>
              </a:ext>
            </a:extLst>
          </p:cNvPr>
          <p:cNvSpPr/>
          <p:nvPr/>
        </p:nvSpPr>
        <p:spPr>
          <a:xfrm>
            <a:off x="344308" y="5599878"/>
            <a:ext cx="87527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+2HNO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→CO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↑+H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O+Ba(NO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4046AB-FCCC-26F9-E8E2-30B16B1B7EE0}"/>
              </a:ext>
            </a:extLst>
          </p:cNvPr>
          <p:cNvSpPr/>
          <p:nvPr/>
        </p:nvSpPr>
        <p:spPr>
          <a:xfrm>
            <a:off x="198391" y="4891992"/>
            <a:ext cx="117952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2NaHCO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+Ba(NO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→BaCO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↓+2NaNO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+CO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↑ +H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Изображение выглядит как текст, безалкогольный напиток, Прозрачность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D0470AD2-9E74-19C4-D124-663DB4398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518" y="792486"/>
            <a:ext cx="1941180" cy="401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04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B2AAFD-C42E-7648-BAAE-10D5FEC28B0D}"/>
              </a:ext>
            </a:extLst>
          </p:cNvPr>
          <p:cNvSpPr/>
          <p:nvPr/>
        </p:nvSpPr>
        <p:spPr>
          <a:xfrm>
            <a:off x="155394" y="148720"/>
            <a:ext cx="62113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.Определение хлорид-ионов.</a:t>
            </a:r>
            <a:endParaRPr lang="ru-RU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EE96D2-2A27-7323-2DA9-023C26211A81}"/>
              </a:ext>
            </a:extLst>
          </p:cNvPr>
          <p:cNvSpPr/>
          <p:nvPr/>
        </p:nvSpPr>
        <p:spPr>
          <a:xfrm>
            <a:off x="272489" y="795051"/>
            <a:ext cx="882453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7 мл фильтрата, очищенного от сульфатов и карбонатов, по каплям добавляли нитрат серебра, до прекращения выпадения осадка. </a:t>
            </a:r>
          </a:p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Полученный осадок отфильтровали, просушили и взвесили.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9F5074-BFD4-81BD-436C-3C9F22BBB19A}"/>
              </a:ext>
            </a:extLst>
          </p:cNvPr>
          <p:cNvSpPr/>
          <p:nvPr/>
        </p:nvSpPr>
        <p:spPr>
          <a:xfrm>
            <a:off x="155394" y="3429000"/>
            <a:ext cx="70455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l+AgNO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→AgCl↓+NaNO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в помещении, Прозрачность, Лабораторное оборудование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2D4968A-A82F-A6E7-4A17-9F6B651F2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169" y="1653309"/>
            <a:ext cx="2873361" cy="50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12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00E1A2-AFE8-44C3-B84D-24B59694C3F0}"/>
              </a:ext>
            </a:extLst>
          </p:cNvPr>
          <p:cNvSpPr/>
          <p:nvPr/>
        </p:nvSpPr>
        <p:spPr>
          <a:xfrm>
            <a:off x="1001684" y="170412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К</a:t>
            </a:r>
            <a:r>
              <a:rPr lang="en-US" sz="4400" b="0" kern="1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оличественное</a:t>
            </a:r>
            <a:r>
              <a:rPr lang="en-US" sz="4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0" kern="1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определение</a:t>
            </a:r>
            <a:r>
              <a:rPr lang="en-US" sz="4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0" kern="1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сульфат</a:t>
            </a:r>
            <a:r>
              <a:rPr lang="ru-RU" sz="4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-ионов</a:t>
            </a:r>
            <a:r>
              <a:rPr lang="en-US" sz="4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и </a:t>
            </a:r>
            <a:r>
              <a:rPr lang="en-US" sz="4400" b="0" kern="1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хлорид</a:t>
            </a:r>
            <a:r>
              <a:rPr lang="ru-RU" sz="4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en-US" sz="4400" b="0" kern="1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ионов</a:t>
            </a:r>
            <a:r>
              <a:rPr lang="en-US" sz="4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8B48341-C73E-3817-49D7-A9D211A80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341628"/>
              </p:ext>
            </p:extLst>
          </p:nvPr>
        </p:nvGraphicFramePr>
        <p:xfrm>
          <a:off x="263003" y="1643303"/>
          <a:ext cx="11656295" cy="165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1259">
                  <a:extLst>
                    <a:ext uri="{9D8B030D-6E8A-4147-A177-3AD203B41FA5}">
                      <a16:colId xmlns:a16="http://schemas.microsoft.com/office/drawing/2014/main" val="4038341155"/>
                    </a:ext>
                  </a:extLst>
                </a:gridCol>
                <a:gridCol w="2331259">
                  <a:extLst>
                    <a:ext uri="{9D8B030D-6E8A-4147-A177-3AD203B41FA5}">
                      <a16:colId xmlns:a16="http://schemas.microsoft.com/office/drawing/2014/main" val="3574319081"/>
                    </a:ext>
                  </a:extLst>
                </a:gridCol>
                <a:gridCol w="2331259">
                  <a:extLst>
                    <a:ext uri="{9D8B030D-6E8A-4147-A177-3AD203B41FA5}">
                      <a16:colId xmlns:a16="http://schemas.microsoft.com/office/drawing/2014/main" val="221589787"/>
                    </a:ext>
                  </a:extLst>
                </a:gridCol>
                <a:gridCol w="2331259">
                  <a:extLst>
                    <a:ext uri="{9D8B030D-6E8A-4147-A177-3AD203B41FA5}">
                      <a16:colId xmlns:a16="http://schemas.microsoft.com/office/drawing/2014/main" val="404790193"/>
                    </a:ext>
                  </a:extLst>
                </a:gridCol>
                <a:gridCol w="2331259">
                  <a:extLst>
                    <a:ext uri="{9D8B030D-6E8A-4147-A177-3AD203B41FA5}">
                      <a16:colId xmlns:a16="http://schemas.microsoft.com/office/drawing/2014/main" val="183229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Название минеральной воды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Масса фильтра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Масса фильтра с осадком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Концентрация сульфат – ионов, г/л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Заявленная концентрация сульфат - ионов, г/л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024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Росинка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1,3 -1,7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3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Ессентуки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713350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F8AA4BA-4837-BBFB-E865-1334731FC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408922"/>
              </p:ext>
            </p:extLst>
          </p:nvPr>
        </p:nvGraphicFramePr>
        <p:xfrm>
          <a:off x="263002" y="3864649"/>
          <a:ext cx="11656295" cy="165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1259">
                  <a:extLst>
                    <a:ext uri="{9D8B030D-6E8A-4147-A177-3AD203B41FA5}">
                      <a16:colId xmlns:a16="http://schemas.microsoft.com/office/drawing/2014/main" val="4038341155"/>
                    </a:ext>
                  </a:extLst>
                </a:gridCol>
                <a:gridCol w="2331259">
                  <a:extLst>
                    <a:ext uri="{9D8B030D-6E8A-4147-A177-3AD203B41FA5}">
                      <a16:colId xmlns:a16="http://schemas.microsoft.com/office/drawing/2014/main" val="3574319081"/>
                    </a:ext>
                  </a:extLst>
                </a:gridCol>
                <a:gridCol w="2331259">
                  <a:extLst>
                    <a:ext uri="{9D8B030D-6E8A-4147-A177-3AD203B41FA5}">
                      <a16:colId xmlns:a16="http://schemas.microsoft.com/office/drawing/2014/main" val="221589787"/>
                    </a:ext>
                  </a:extLst>
                </a:gridCol>
                <a:gridCol w="2331259">
                  <a:extLst>
                    <a:ext uri="{9D8B030D-6E8A-4147-A177-3AD203B41FA5}">
                      <a16:colId xmlns:a16="http://schemas.microsoft.com/office/drawing/2014/main" val="404790193"/>
                    </a:ext>
                  </a:extLst>
                </a:gridCol>
                <a:gridCol w="2331259">
                  <a:extLst>
                    <a:ext uri="{9D8B030D-6E8A-4147-A177-3AD203B41FA5}">
                      <a16:colId xmlns:a16="http://schemas.microsoft.com/office/drawing/2014/main" val="183229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Название минеральной воды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Масса фильтра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Масса фильтра с осадком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Концентрация хлорид – ионов, г/л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Заявленная концентрация хлорид - ионов, г/л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024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Росинка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0,8-1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3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Ессентуки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1,3 -2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713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823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292E05-1D6C-09CA-5DAF-A020B762D4E7}"/>
              </a:ext>
            </a:extLst>
          </p:cNvPr>
          <p:cNvSpPr/>
          <p:nvPr/>
        </p:nvSpPr>
        <p:spPr>
          <a:xfrm>
            <a:off x="4462714" y="89494"/>
            <a:ext cx="2087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Вывод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B2E056-ED0A-F426-8402-006EF850CEBA}"/>
              </a:ext>
            </a:extLst>
          </p:cNvPr>
          <p:cNvSpPr/>
          <p:nvPr/>
        </p:nvSpPr>
        <p:spPr>
          <a:xfrm>
            <a:off x="0" y="1012824"/>
            <a:ext cx="11870581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Проведя исследование пяти различных минеральных вод: «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Godji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», «Нарзан», «Ессентуки 4», «Ессентуки 17», «Росинка», я получил следующие результаты:</a:t>
            </a:r>
          </a:p>
          <a:p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 все минеральные воды соответствуют заявленной степени минерализации, в этом году нарушения отмечены у производителей двух минеральных вод: «Росинка» и «Ессентуки 4».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Проведя более детальное количественное определение сульфат –ионов и хлорид-ионов для минеральных вод «нарушителей», я выяснил, что данные воды абсолютно небезопасны для употребления в пищу. В минеральной воде «Росинка» более чем в 2 раза превышено содержание и сульфатов, и хлоридов. В минеральной воде 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«Ессентуки 4» содержание хлоридов превышено более чем в 3 раза.</a:t>
            </a:r>
          </a:p>
        </p:txBody>
      </p:sp>
    </p:spTree>
    <p:extLst>
      <p:ext uri="{BB962C8B-B14F-4D97-AF65-F5344CB8AC3E}">
        <p14:creationId xmlns:p14="http://schemas.microsoft.com/office/powerpoint/2010/main" val="3304300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Picture background">
            <a:extLst>
              <a:ext uri="{FF2B5EF4-FFF2-40B4-BE49-F238E27FC236}">
                <a16:creationId xmlns:a16="http://schemas.microsoft.com/office/drawing/2014/main" id="{C9D4FF0E-9355-079E-6035-9FF240CFF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6" y="4026386"/>
            <a:ext cx="8580648" cy="28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0B19852-BCA1-995E-0EE8-D5B4D4283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7" t="3856" r="26344" b="15685"/>
          <a:stretch/>
        </p:blipFill>
        <p:spPr bwMode="auto">
          <a:xfrm>
            <a:off x="6252480" y="1766399"/>
            <a:ext cx="1994016" cy="369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210DC710-9458-AF27-C5E3-54DBCF566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6" t="-431" r="32614" b="-334"/>
          <a:stretch/>
        </p:blipFill>
        <p:spPr bwMode="auto">
          <a:xfrm>
            <a:off x="8280303" y="429683"/>
            <a:ext cx="1428610" cy="32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26A04C05-E001-D1CA-F62C-FF29CB023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968" y="429683"/>
            <a:ext cx="1360849" cy="32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B385E07A-BF74-0F4B-92FD-93E535391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0" r="39501" b="3189"/>
          <a:stretch/>
        </p:blipFill>
        <p:spPr bwMode="auto">
          <a:xfrm>
            <a:off x="939013" y="923330"/>
            <a:ext cx="1395198" cy="408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819943A4-3577-AE22-F98A-1A1FD5D0B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2" t="5972" r="35775" b="3473"/>
          <a:stretch/>
        </p:blipFill>
        <p:spPr bwMode="auto">
          <a:xfrm>
            <a:off x="3829050" y="639743"/>
            <a:ext cx="1140172" cy="38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 background">
            <a:extLst>
              <a:ext uri="{FF2B5EF4-FFF2-40B4-BE49-F238E27FC236}">
                <a16:creationId xmlns:a16="http://schemas.microsoft.com/office/drawing/2014/main" id="{F930B5CA-81A1-1DD2-364E-BD4A2D732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60" y="-384011"/>
            <a:ext cx="5115584" cy="51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75C412-FB23-D2E6-EFA5-06EFCA0B5281}"/>
              </a:ext>
            </a:extLst>
          </p:cNvPr>
          <p:cNvSpPr/>
          <p:nvPr/>
        </p:nvSpPr>
        <p:spPr>
          <a:xfrm>
            <a:off x="4795249" y="104063"/>
            <a:ext cx="2087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Вывод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641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E547ED-7A96-3BB2-7C83-FBD6ACE12DC2}"/>
              </a:ext>
            </a:extLst>
          </p:cNvPr>
          <p:cNvSpPr/>
          <p:nvPr/>
        </p:nvSpPr>
        <p:spPr>
          <a:xfrm>
            <a:off x="2188740" y="309860"/>
            <a:ext cx="6004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Список литературы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4A760-6EDB-DA9F-65E4-3BEB4F9E8D98}"/>
              </a:ext>
            </a:extLst>
          </p:cNvPr>
          <p:cNvSpPr txBox="1"/>
          <p:nvPr/>
        </p:nvSpPr>
        <p:spPr>
          <a:xfrm>
            <a:off x="200024" y="1411665"/>
            <a:ext cx="114966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8430" algn="l" fontAlgn="base">
              <a:buFont typeface="+mj-lt"/>
              <a:buAutoNum type="arabicPeriod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ГОСТ Р 54316-2011 - Воды минеральные природные питьевые. Общие технические условия </a:t>
            </a:r>
            <a:r>
              <a:rPr lang="ru-RU" sz="2800" b="0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http://www.gostedu.ru/50827.html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430" algn="l" fontAlgn="base">
              <a:buFont typeface="+mj-lt"/>
              <a:buAutoNum type="arabicPeriod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Зуев Е.Т., Фомин Г.С. Питьевая и минеральная вода.  Требования мировых и европейских стандартов к качеству и безопасности, </a:t>
            </a:r>
            <a:r>
              <a:rPr lang="ru-RU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М.:Протектор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2003 год, 310 с.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430" algn="l" fontAlgn="base">
              <a:buFont typeface="+mj-lt"/>
              <a:buAutoNum type="arabicPeriod"/>
            </a:pPr>
            <a:r>
              <a:rPr lang="ru-RU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Коханович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М.В.: Минеральные воды, 1964 г., 174 с.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430" algn="l" fontAlgn="base">
              <a:buFont typeface="+mj-lt"/>
              <a:buAutoNum type="arabicPeriod"/>
            </a:pP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Посохов Е.В., Толстихин Н.И. Минеральные воды (лечебные, промышленные, энергетические). Л., «Недра», 1977. 240 с.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64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204A15-80BC-2723-D86F-272626F23532}"/>
              </a:ext>
            </a:extLst>
          </p:cNvPr>
          <p:cNvSpPr/>
          <p:nvPr/>
        </p:nvSpPr>
        <p:spPr>
          <a:xfrm>
            <a:off x="816088" y="253632"/>
            <a:ext cx="7669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ЦЕЛЬ И ЗАДАЧИ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D152FA-7B82-F71F-C8A7-533D1E097C92}"/>
              </a:ext>
            </a:extLst>
          </p:cNvPr>
          <p:cNvSpPr/>
          <p:nvPr/>
        </p:nvSpPr>
        <p:spPr>
          <a:xfrm>
            <a:off x="83126" y="1262360"/>
            <a:ext cx="11859491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Цель: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опытным путем провести проверку качества минеральных вод различных производителей.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29E9C7-91F5-7422-8D59-07459FBF8C60}"/>
              </a:ext>
            </a:extLst>
          </p:cNvPr>
          <p:cNvSpPr/>
          <p:nvPr/>
        </p:nvSpPr>
        <p:spPr>
          <a:xfrm>
            <a:off x="266699" y="2725103"/>
            <a:ext cx="12287251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Задачи: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На основе имеющихся литературных данных, классифицировать минеральные воды.</a:t>
            </a:r>
          </a:p>
          <a:p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Охарактеризовать сост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 различных минеральных вод</a:t>
            </a:r>
          </a:p>
          <a:p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Провести проверку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качества минеральной воды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при помощи оборудования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ентра «Точка роста».</a:t>
            </a:r>
          </a:p>
          <a:p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Сделать выводы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595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69CC53-5934-4F10-0E30-6286964055E3}"/>
              </a:ext>
            </a:extLst>
          </p:cNvPr>
          <p:cNvSpPr/>
          <p:nvPr/>
        </p:nvSpPr>
        <p:spPr>
          <a:xfrm>
            <a:off x="322354" y="196482"/>
            <a:ext cx="11075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ОБЪЕКТ И ПРЕДМЕТ ИССЛЕДОВАНИЯ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CE72998-4B3A-695E-C52D-5A2F04454708}"/>
              </a:ext>
            </a:extLst>
          </p:cNvPr>
          <p:cNvSpPr/>
          <p:nvPr/>
        </p:nvSpPr>
        <p:spPr>
          <a:xfrm>
            <a:off x="12581" y="1859340"/>
            <a:ext cx="6727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Объект исследования: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минеральная вода различных производителей и степени минерализации.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91A0EA-C03B-EEA8-ED0E-CF1CD8217D21}"/>
              </a:ext>
            </a:extLst>
          </p:cNvPr>
          <p:cNvSpPr/>
          <p:nvPr/>
        </p:nvSpPr>
        <p:spPr>
          <a:xfrm>
            <a:off x="132654" y="3853874"/>
            <a:ext cx="608341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Предмет исследования: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проверка качества минеральных вод.</a:t>
            </a:r>
          </a:p>
        </p:txBody>
      </p:sp>
      <p:pic>
        <p:nvPicPr>
          <p:cNvPr id="6" name="Рисунок 5" descr="Изображение выглядит как напиток, еда, Пластиковая бутылка, пить&#10;&#10;Автоматически созданное описание">
            <a:extLst>
              <a:ext uri="{FF2B5EF4-FFF2-40B4-BE49-F238E27FC236}">
                <a16:creationId xmlns:a16="http://schemas.microsoft.com/office/drawing/2014/main" id="{29083ADD-E6E6-811B-A095-21EC82D70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3" y="2327564"/>
            <a:ext cx="5572556" cy="45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82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1D8319BA-ADFC-15A3-246E-ADF5BCC03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0737"/>
            <a:ext cx="12192000" cy="47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2EDE9F-C42B-BEE0-7787-73138B6D789E}"/>
              </a:ext>
            </a:extLst>
          </p:cNvPr>
          <p:cNvSpPr/>
          <p:nvPr/>
        </p:nvSpPr>
        <p:spPr>
          <a:xfrm>
            <a:off x="2283008" y="71735"/>
            <a:ext cx="6292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Минеральные воды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835EB1-0B10-A8A1-6BB1-650F61DC3D58}"/>
              </a:ext>
            </a:extLst>
          </p:cNvPr>
          <p:cNvSpPr/>
          <p:nvPr/>
        </p:nvSpPr>
        <p:spPr>
          <a:xfrm>
            <a:off x="227988" y="912392"/>
            <a:ext cx="11423237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подземные воды, характеризующиеся повышенным содержанием активных компонентов, называются минеральными.</a:t>
            </a:r>
          </a:p>
          <a:p>
            <a:endParaRPr lang="ru-RU" sz="28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Активными компонентами минеральной воды являются катионы и анионы растворенных солей.</a:t>
            </a:r>
            <a:endParaRPr lang="ru-RU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Катионы: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 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</a:t>
            </a:r>
            <a:r>
              <a:rPr lang="ru-RU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</a:t>
            </a:r>
            <a:r>
              <a:rPr lang="en-US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2+  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Mg</a:t>
            </a:r>
            <a:r>
              <a:rPr lang="en-US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2+</a:t>
            </a:r>
          </a:p>
          <a:p>
            <a:endParaRPr lang="en-US" sz="3600" b="1" cap="none" spc="0" baseline="30000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Анионы: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</a:t>
            </a:r>
            <a:r>
              <a:rPr lang="en-US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2-</a:t>
            </a:r>
            <a:r>
              <a:rPr lang="ru-RU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HCO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2- 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8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70C59A-8E6D-7683-DB2A-0563010A1706}"/>
              </a:ext>
            </a:extLst>
          </p:cNvPr>
          <p:cNvSpPr/>
          <p:nvPr/>
        </p:nvSpPr>
        <p:spPr>
          <a:xfrm>
            <a:off x="537774" y="200025"/>
            <a:ext cx="109154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Классификация по степени минерализации</a:t>
            </a:r>
            <a:endParaRPr lang="ru-RU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84F35BE-D9B2-0F6C-EF8A-3433D47B2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256835"/>
              </p:ext>
            </p:extLst>
          </p:nvPr>
        </p:nvGraphicFramePr>
        <p:xfrm>
          <a:off x="537774" y="1179898"/>
          <a:ext cx="10915490" cy="5087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7745">
                  <a:extLst>
                    <a:ext uri="{9D8B030D-6E8A-4147-A177-3AD203B41FA5}">
                      <a16:colId xmlns:a16="http://schemas.microsoft.com/office/drawing/2014/main" val="4191913444"/>
                    </a:ext>
                  </a:extLst>
                </a:gridCol>
                <a:gridCol w="5457745">
                  <a:extLst>
                    <a:ext uri="{9D8B030D-6E8A-4147-A177-3AD203B41FA5}">
                      <a16:colId xmlns:a16="http://schemas.microsoft.com/office/drawing/2014/main" val="426897726"/>
                    </a:ext>
                  </a:extLst>
                </a:gridCol>
              </a:tblGrid>
              <a:tr h="726793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минерализация, г/л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888582"/>
                  </a:ext>
                </a:extLst>
              </a:tr>
              <a:tr h="726793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Ультрапресная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855502"/>
                  </a:ext>
                </a:extLst>
              </a:tr>
              <a:tr h="726793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до 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645256"/>
                  </a:ext>
                </a:extLst>
              </a:tr>
              <a:tr h="726793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Слабосоленая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до 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804610"/>
                  </a:ext>
                </a:extLst>
              </a:tr>
              <a:tr h="726793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Соленая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 до 10,0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578758"/>
                  </a:ext>
                </a:extLst>
              </a:tr>
              <a:tr h="726793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Сильносоленая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 до 50,0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095296"/>
                  </a:ext>
                </a:extLst>
              </a:tr>
              <a:tr h="726793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 до 300,0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748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251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03FD3-27EF-512B-2AE9-A043839AC7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872" b="28205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7" name="Рисунок 6" descr="Изображение выглядит как напиток, еда, Пластиковая бутылка, пить&#10;&#10;Автоматически созданное описание">
            <a:extLst>
              <a:ext uri="{FF2B5EF4-FFF2-40B4-BE49-F238E27FC236}">
                <a16:creationId xmlns:a16="http://schemas.microsoft.com/office/drawing/2014/main" id="{816527DE-DF00-C05B-0B60-BD3278AD4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0" r="2" b="32571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FDBA58-F839-D434-DBA3-6CC37E50FD76}"/>
              </a:ext>
            </a:extLst>
          </p:cNvPr>
          <p:cNvSpPr/>
          <p:nvPr/>
        </p:nvSpPr>
        <p:spPr>
          <a:xfrm>
            <a:off x="643468" y="609600"/>
            <a:ext cx="3992700" cy="3877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Практическая часть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5AB36C8-67CE-57F9-B911-42139A03E233}"/>
              </a:ext>
            </a:extLst>
          </p:cNvPr>
          <p:cNvSpPr/>
          <p:nvPr/>
        </p:nvSpPr>
        <p:spPr>
          <a:xfrm>
            <a:off x="643467" y="4638783"/>
            <a:ext cx="4007449" cy="1343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3200" b="0" kern="1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Определение</a:t>
            </a:r>
            <a:r>
              <a:rPr lang="en-US" sz="32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3200" b="0" kern="1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качества</a:t>
            </a:r>
            <a:r>
              <a:rPr lang="en-US" sz="32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3200" b="0" kern="1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минеральных</a:t>
            </a:r>
            <a:r>
              <a:rPr lang="en-US" sz="32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3200" b="0" kern="12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вод</a:t>
            </a:r>
            <a:endParaRPr lang="en-US" sz="3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402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C6740B-53FE-19E0-2B6B-4D194F217896}"/>
              </a:ext>
            </a:extLst>
          </p:cNvPr>
          <p:cNvSpPr/>
          <p:nvPr/>
        </p:nvSpPr>
        <p:spPr>
          <a:xfrm>
            <a:off x="294817" y="96316"/>
            <a:ext cx="117793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Значение электропроводности различных по минерализации вод.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8A352EC-6A78-5D1D-A5E9-4EB8A56B1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611357"/>
              </p:ext>
            </p:extLst>
          </p:nvPr>
        </p:nvGraphicFramePr>
        <p:xfrm>
          <a:off x="291858" y="681091"/>
          <a:ext cx="7235778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833">
                  <a:extLst>
                    <a:ext uri="{9D8B030D-6E8A-4147-A177-3AD203B41FA5}">
                      <a16:colId xmlns:a16="http://schemas.microsoft.com/office/drawing/2014/main" val="2583994039"/>
                    </a:ext>
                  </a:extLst>
                </a:gridCol>
                <a:gridCol w="1893454">
                  <a:extLst>
                    <a:ext uri="{9D8B030D-6E8A-4147-A177-3AD203B41FA5}">
                      <a16:colId xmlns:a16="http://schemas.microsoft.com/office/drawing/2014/main" val="1132605501"/>
                    </a:ext>
                  </a:extLst>
                </a:gridCol>
                <a:gridCol w="1736437">
                  <a:extLst>
                    <a:ext uri="{9D8B030D-6E8A-4147-A177-3AD203B41FA5}">
                      <a16:colId xmlns:a16="http://schemas.microsoft.com/office/drawing/2014/main" val="2216101477"/>
                    </a:ext>
                  </a:extLst>
                </a:gridCol>
                <a:gridCol w="1995054">
                  <a:extLst>
                    <a:ext uri="{9D8B030D-6E8A-4147-A177-3AD203B41FA5}">
                      <a16:colId xmlns:a16="http://schemas.microsoft.com/office/drawing/2014/main" val="3210538210"/>
                    </a:ext>
                  </a:extLst>
                </a:gridCol>
              </a:tblGrid>
              <a:tr h="432712">
                <a:tc>
                  <a:txBody>
                    <a:bodyPr/>
                    <a:lstStyle/>
                    <a:p>
                      <a:r>
                        <a:rPr lang="ru-RU"/>
                        <a:t>Электропроводность мСм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Минерализация г/л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Электропроводность мСм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Минерализация г/л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707854"/>
                  </a:ext>
                </a:extLst>
              </a:tr>
              <a:tr h="248098">
                <a:tc>
                  <a:txBody>
                    <a:bodyPr/>
                    <a:lstStyle/>
                    <a:p>
                      <a:r>
                        <a:rPr lang="ru-RU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10,48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331212"/>
                  </a:ext>
                </a:extLst>
              </a:tr>
              <a:tr h="248098">
                <a:tc>
                  <a:txBody>
                    <a:bodyPr/>
                    <a:lstStyle/>
                    <a:p>
                      <a:r>
                        <a:rPr lang="ru-RU"/>
                        <a:t>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0,18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12,15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745336"/>
                  </a:ext>
                </a:extLst>
              </a:tr>
              <a:tr h="248098">
                <a:tc>
                  <a:txBody>
                    <a:bodyPr/>
                    <a:lstStyle/>
                    <a:p>
                      <a:r>
                        <a:rPr lang="ru-RU"/>
                        <a:t>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0,36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13,80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51647"/>
                  </a:ext>
                </a:extLst>
              </a:tr>
              <a:tr h="248098">
                <a:tc>
                  <a:txBody>
                    <a:bodyPr/>
                    <a:lstStyle/>
                    <a:p>
                      <a:r>
                        <a:rPr lang="ru-RU"/>
                        <a:t>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0,54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15,43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951936"/>
                  </a:ext>
                </a:extLst>
              </a:tr>
              <a:tr h="248098">
                <a:tc>
                  <a:txBody>
                    <a:bodyPr/>
                    <a:lstStyle/>
                    <a:p>
                      <a:r>
                        <a:rPr lang="ru-RU"/>
                        <a:t>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0,73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17,04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666611"/>
                  </a:ext>
                </a:extLst>
              </a:tr>
              <a:tr h="248098">
                <a:tc>
                  <a:txBody>
                    <a:bodyPr/>
                    <a:lstStyle/>
                    <a:p>
                      <a:r>
                        <a:rPr lang="ru-RU"/>
                        <a:t>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0,91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18,63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523880"/>
                  </a:ext>
                </a:extLst>
              </a:tr>
              <a:tr h="248098">
                <a:tc>
                  <a:txBody>
                    <a:bodyPr/>
                    <a:lstStyle/>
                    <a:p>
                      <a:r>
                        <a:rPr lang="ru-RU"/>
                        <a:t>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1,09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20,20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022306"/>
                  </a:ext>
                </a:extLst>
              </a:tr>
              <a:tr h="248098">
                <a:tc>
                  <a:txBody>
                    <a:bodyPr/>
                    <a:lstStyle/>
                    <a:p>
                      <a:r>
                        <a:rPr lang="ru-RU"/>
                        <a:t>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1,27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21,76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20033"/>
                  </a:ext>
                </a:extLst>
              </a:tr>
              <a:tr h="248098">
                <a:tc>
                  <a:txBody>
                    <a:bodyPr/>
                    <a:lstStyle/>
                    <a:p>
                      <a:r>
                        <a:rPr lang="ru-RU"/>
                        <a:t>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1,45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23,29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946283"/>
                  </a:ext>
                </a:extLst>
              </a:tr>
              <a:tr h="248098">
                <a:tc>
                  <a:txBody>
                    <a:bodyPr/>
                    <a:lstStyle/>
                    <a:p>
                      <a:r>
                        <a:rPr lang="ru-RU"/>
                        <a:t>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1,63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24,82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349357"/>
                  </a:ext>
                </a:extLst>
              </a:tr>
              <a:tr h="248098">
                <a:tc>
                  <a:txBody>
                    <a:bodyPr/>
                    <a:lstStyle/>
                    <a:p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1,81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26,33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828006"/>
                  </a:ext>
                </a:extLst>
              </a:tr>
              <a:tr h="248098">
                <a:tc>
                  <a:txBody>
                    <a:bodyPr/>
                    <a:lstStyle/>
                    <a:p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3,59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27,82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358595"/>
                  </a:ext>
                </a:extLst>
              </a:tr>
              <a:tr h="248098">
                <a:tc>
                  <a:txBody>
                    <a:bodyPr/>
                    <a:lstStyle/>
                    <a:p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5,35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29,30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362659"/>
                  </a:ext>
                </a:extLst>
              </a:tr>
              <a:tr h="248098">
                <a:tc>
                  <a:txBody>
                    <a:bodyPr/>
                    <a:lstStyle/>
                    <a:p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7,08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30,77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067756"/>
                  </a:ext>
                </a:extLst>
              </a:tr>
              <a:tr h="248098">
                <a:tc>
                  <a:txBody>
                    <a:bodyPr/>
                    <a:lstStyle/>
                    <a:p>
                      <a:r>
                        <a:rPr lang="ru-RU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8,79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32,22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05073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E1C234-C6B9-DE9A-DCD6-FA51D8905FDC}"/>
              </a:ext>
            </a:extLst>
          </p:cNvPr>
          <p:cNvSpPr txBox="1"/>
          <p:nvPr/>
        </p:nvSpPr>
        <p:spPr>
          <a:xfrm>
            <a:off x="7490675" y="3220456"/>
            <a:ext cx="4409467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TDS (total dissolved solids) -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общая минерализация воды в мг/л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 (specific conductance) -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измеренная удельная электропроводность воды, обычно в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мкСм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/см (µ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S/cm)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 -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коэффициент преобразования. </a:t>
            </a:r>
          </a:p>
        </p:txBody>
      </p:sp>
      <p:pic>
        <p:nvPicPr>
          <p:cNvPr id="1026" name="Picture 2" descr="TDS=k \cdot SC">
            <a:extLst>
              <a:ext uri="{FF2B5EF4-FFF2-40B4-BE49-F238E27FC236}">
                <a16:creationId xmlns:a16="http://schemas.microsoft.com/office/drawing/2014/main" id="{E1F6A624-D3F6-7DA8-105B-CC7A59650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82" y="2628900"/>
            <a:ext cx="3075688" cy="32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420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452720-1140-2279-133C-EB03B400A512}"/>
              </a:ext>
            </a:extLst>
          </p:cNvPr>
          <p:cNvSpPr/>
          <p:nvPr/>
        </p:nvSpPr>
        <p:spPr>
          <a:xfrm>
            <a:off x="324419" y="128885"/>
            <a:ext cx="113336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Проверка качества минеральных вод 2024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9E508D6-5201-CCC0-24D8-422084B31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365865"/>
              </p:ext>
            </p:extLst>
          </p:nvPr>
        </p:nvGraphicFramePr>
        <p:xfrm>
          <a:off x="266699" y="1508760"/>
          <a:ext cx="11658601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275">
                  <a:extLst>
                    <a:ext uri="{9D8B030D-6E8A-4147-A177-3AD203B41FA5}">
                      <a16:colId xmlns:a16="http://schemas.microsoft.com/office/drawing/2014/main" val="1660715270"/>
                    </a:ext>
                  </a:extLst>
                </a:gridCol>
                <a:gridCol w="2790826">
                  <a:extLst>
                    <a:ext uri="{9D8B030D-6E8A-4147-A177-3AD203B41FA5}">
                      <a16:colId xmlns:a16="http://schemas.microsoft.com/office/drawing/2014/main" val="3632674860"/>
                    </a:ext>
                  </a:extLst>
                </a:gridCol>
                <a:gridCol w="2638847">
                  <a:extLst>
                    <a:ext uri="{9D8B030D-6E8A-4147-A177-3AD203B41FA5}">
                      <a16:colId xmlns:a16="http://schemas.microsoft.com/office/drawing/2014/main" val="3114661370"/>
                    </a:ext>
                  </a:extLst>
                </a:gridCol>
                <a:gridCol w="3097268">
                  <a:extLst>
                    <a:ext uri="{9D8B030D-6E8A-4147-A177-3AD203B41FA5}">
                      <a16:colId xmlns:a16="http://schemas.microsoft.com/office/drawing/2014/main" val="4094759740"/>
                    </a:ext>
                  </a:extLst>
                </a:gridCol>
                <a:gridCol w="2455385">
                  <a:extLst>
                    <a:ext uri="{9D8B030D-6E8A-4147-A177-3AD203B41FA5}">
                      <a16:colId xmlns:a16="http://schemas.microsoft.com/office/drawing/2014/main" val="4169859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минеральной воды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Заявленная минерализация, г/мл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электропроводности,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мСм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Фактическая минерализация, г/мл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53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Нарзан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807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Рычал -Су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4 -5,5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503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Рокада (</a:t>
                      </a:r>
                      <a:r>
                        <a:rPr lang="ru-R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Нагутская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Боржоми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047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Ессентуки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365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471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452720-1140-2279-133C-EB03B400A512}"/>
              </a:ext>
            </a:extLst>
          </p:cNvPr>
          <p:cNvSpPr/>
          <p:nvPr/>
        </p:nvSpPr>
        <p:spPr>
          <a:xfrm>
            <a:off x="324419" y="128885"/>
            <a:ext cx="113336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Проверка качества минеральных вод 2025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9E508D6-5201-CCC0-24D8-422084B31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28057"/>
              </p:ext>
            </p:extLst>
          </p:nvPr>
        </p:nvGraphicFramePr>
        <p:xfrm>
          <a:off x="266699" y="1508760"/>
          <a:ext cx="11658601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275">
                  <a:extLst>
                    <a:ext uri="{9D8B030D-6E8A-4147-A177-3AD203B41FA5}">
                      <a16:colId xmlns:a16="http://schemas.microsoft.com/office/drawing/2014/main" val="1660715270"/>
                    </a:ext>
                  </a:extLst>
                </a:gridCol>
                <a:gridCol w="2790826">
                  <a:extLst>
                    <a:ext uri="{9D8B030D-6E8A-4147-A177-3AD203B41FA5}">
                      <a16:colId xmlns:a16="http://schemas.microsoft.com/office/drawing/2014/main" val="3632674860"/>
                    </a:ext>
                  </a:extLst>
                </a:gridCol>
                <a:gridCol w="2638847">
                  <a:extLst>
                    <a:ext uri="{9D8B030D-6E8A-4147-A177-3AD203B41FA5}">
                      <a16:colId xmlns:a16="http://schemas.microsoft.com/office/drawing/2014/main" val="3114661370"/>
                    </a:ext>
                  </a:extLst>
                </a:gridCol>
                <a:gridCol w="3097268">
                  <a:extLst>
                    <a:ext uri="{9D8B030D-6E8A-4147-A177-3AD203B41FA5}">
                      <a16:colId xmlns:a16="http://schemas.microsoft.com/office/drawing/2014/main" val="4094759740"/>
                    </a:ext>
                  </a:extLst>
                </a:gridCol>
                <a:gridCol w="2455385">
                  <a:extLst>
                    <a:ext uri="{9D8B030D-6E8A-4147-A177-3AD203B41FA5}">
                      <a16:colId xmlns:a16="http://schemas.microsoft.com/office/drawing/2014/main" val="4169859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минеральной воды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Заявленная минерализация, г/л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электропроводности,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мСм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Фактическая минерализация, г/л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531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Gorji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807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Нарзан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503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Ессентуки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458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Ессентуки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-10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Росинка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3,5-4,5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365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512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 2013–2022">
  <a:themeElements>
    <a:clrScheme name="Тема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 2013–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5339</TotalTime>
  <Words>912</Words>
  <Application>Microsoft Office PowerPoint</Application>
  <PresentationFormat>Широкоэкранный</PresentationFormat>
  <Paragraphs>225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Times New Roman</vt:lpstr>
      <vt:lpstr>Wingdings</vt:lpstr>
      <vt:lpstr>Тема Office 2013–2022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Харченко</dc:creator>
  <cp:lastModifiedBy>Evgeny KHARCHENKO (Guest)</cp:lastModifiedBy>
  <cp:revision>20</cp:revision>
  <dcterms:created xsi:type="dcterms:W3CDTF">2023-12-05T10:48:32Z</dcterms:created>
  <dcterms:modified xsi:type="dcterms:W3CDTF">2025-02-24T15:53:41Z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5e1d80-5df9-45cf-93c6-b3dca2463c0a_Enabled">
    <vt:lpwstr>true</vt:lpwstr>
  </property>
  <property fmtid="{D5CDD505-2E9C-101B-9397-08002B2CF9AE}" pid="3" name="MSIP_Label_115e1d80-5df9-45cf-93c6-b3dca2463c0a_SetDate">
    <vt:lpwstr>2024-11-29T18:20:18Z</vt:lpwstr>
  </property>
  <property fmtid="{D5CDD505-2E9C-101B-9397-08002B2CF9AE}" pid="4" name="MSIP_Label_115e1d80-5df9-45cf-93c6-b3dca2463c0a_Method">
    <vt:lpwstr>Standard</vt:lpwstr>
  </property>
  <property fmtid="{D5CDD505-2E9C-101B-9397-08002B2CF9AE}" pid="5" name="MSIP_Label_115e1d80-5df9-45cf-93c6-b3dca2463c0a_Name">
    <vt:lpwstr>115e1d80-5df9-45cf-93c6-b3dca2463c0a</vt:lpwstr>
  </property>
  <property fmtid="{D5CDD505-2E9C-101B-9397-08002B2CF9AE}" pid="6" name="MSIP_Label_115e1d80-5df9-45cf-93c6-b3dca2463c0a_SiteId">
    <vt:lpwstr>35734bde-3e33-4eb6-8dd2-0c96b30981bf</vt:lpwstr>
  </property>
  <property fmtid="{D5CDD505-2E9C-101B-9397-08002B2CF9AE}" pid="7" name="MSIP_Label_115e1d80-5df9-45cf-93c6-b3dca2463c0a_ActionId">
    <vt:lpwstr>bb7aec90-dc1f-4f6f-90ec-b117b1c08b6e</vt:lpwstr>
  </property>
  <property fmtid="{D5CDD505-2E9C-101B-9397-08002B2CF9AE}" pid="8" name="MSIP_Label_115e1d80-5df9-45cf-93c6-b3dca2463c0a_ContentBits">
    <vt:lpwstr>0</vt:lpwstr>
  </property>
</Properties>
</file>