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3588" cy="685958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42" y="-2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d.turbopages.org/proxy_u/en-ru.ru.eee887ec-65df683e-1a1fd8e3-74722d776562/https/en.wikipedia.org/wiki/Critical_Reviews_in_Biochemistry_and_Molecular_Biology" TargetMode="External"/><Relationship Id="rId2" Type="http://schemas.openxmlformats.org/officeDocument/2006/relationships/hyperlink" Target="https://translated.turbopages.org/proxy_u/en-ru.ru.eee887ec-65df683e-1a1fd8e3-74722d776562/www.worthington-biochem.com/TY/default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ranslated.turbopages.org/proxy_u/en-ru.ru.eee887ec-65df683e-1a1fd8e3-74722d776562/https/www.ncbi.nlm.nih.gov/pmc/articles/PMC3969299" TargetMode="External"/><Relationship Id="rId5" Type="http://schemas.openxmlformats.org/officeDocument/2006/relationships/hyperlink" Target="https://translated.turbopages.org/proxy_u/en-ru.ru.eee887ec-65df683e-1a1fd8e3-74722d776562/https/en.wikipedia.org/wiki/Current_Opinion_in_Structural_Biology" TargetMode="External"/><Relationship Id="rId4" Type="http://schemas.openxmlformats.org/officeDocument/2006/relationships/hyperlink" Target="https://translated.turbopages.org/proxy_u/en-ru.ru.eee887ec-65df683e-1a1fd8e3-74722d776562/https/zenodo.org/record/89689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6728" y="1243584"/>
            <a:ext cx="6723888" cy="5334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200" b="1" spc="-100">
                <a:latin typeface="Times New Roman" pitchFamily="18" charset="0"/>
                <a:cs typeface="Times New Roman" pitchFamily="18" charset="0"/>
              </a:rPr>
              <a:t>Исследовательская работа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86968" y="2429256"/>
            <a:ext cx="10094976" cy="64617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630"/>
              </a:spcAft>
            </a:pPr>
            <a:r>
              <a:rPr lang="ru" sz="2200" b="1">
                <a:latin typeface="Times New Roman" pitchFamily="18" charset="0"/>
                <a:cs typeface="Times New Roman" pitchFamily="18" charset="0"/>
              </a:rPr>
              <a:t>«ПРЕДОТВРАЩЕНИЕ ФЕРМЕНТАТИВНОГО ОКИСЛЕНИЯ ГРУШ И</a:t>
            </a:r>
          </a:p>
          <a:p>
            <a:pPr marL="1854200" indent="0">
              <a:spcAft>
                <a:spcPts val="1890"/>
              </a:spcAft>
            </a:pPr>
            <a:r>
              <a:rPr lang="ru" sz="2200" b="1">
                <a:latin typeface="Times New Roman" pitchFamily="18" charset="0"/>
                <a:cs typeface="Times New Roman" pitchFamily="18" charset="0"/>
              </a:rPr>
              <a:t>ЯБЛОК С ПОМОЩЬЮ ЭКСТРАКТА ЛУКА»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96530" y="500836"/>
            <a:ext cx="2462784" cy="31699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890"/>
              </a:spcBef>
              <a:spcAft>
                <a:spcPts val="2310"/>
              </a:spcAft>
            </a:pPr>
            <a:r>
              <a:rPr lang="ru" sz="2200" b="1" dirty="0">
                <a:latin typeface="Times New Roman" pitchFamily="18" charset="0"/>
                <a:cs typeface="Times New Roman" pitchFamily="18" charset="0"/>
              </a:rPr>
              <a:t>МБОУ лицей №7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45096" y="4287050"/>
            <a:ext cx="4948492" cy="218236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ts val="2868"/>
              </a:lnSpc>
              <a:spcBef>
                <a:spcPts val="2310"/>
              </a:spcBef>
            </a:pPr>
            <a:r>
              <a:rPr lang="ru" sz="2200" b="1" dirty="0">
                <a:latin typeface="Times New Roman" pitchFamily="18" charset="0"/>
                <a:cs typeface="Times New Roman" pitchFamily="18" charset="0"/>
              </a:rPr>
              <a:t>Работу </a:t>
            </a:r>
            <a:r>
              <a:rPr lang="ru" sz="2200" b="1" dirty="0" smtClean="0">
                <a:latin typeface="Times New Roman" pitchFamily="18" charset="0"/>
                <a:cs typeface="Times New Roman" pitchFamily="18" charset="0"/>
              </a:rPr>
              <a:t>выполнила</a:t>
            </a:r>
            <a:r>
              <a:rPr lang="ru" sz="2200" b="1" dirty="0" smtClean="0">
                <a:latin typeface="Times New Roman" pitchFamily="18" charset="0"/>
                <a:cs typeface="Times New Roman" pitchFamily="18" charset="0"/>
              </a:rPr>
              <a:t>: ученица 9 класса</a:t>
            </a:r>
            <a:endParaRPr lang="ru" sz="2200" b="1" dirty="0">
              <a:latin typeface="Times New Roman" pitchFamily="18" charset="0"/>
              <a:cs typeface="Times New Roman" pitchFamily="18" charset="0"/>
            </a:endParaRPr>
          </a:p>
          <a:p>
            <a:pPr indent="0">
              <a:lnSpc>
                <a:spcPts val="2868"/>
              </a:lnSpc>
            </a:pPr>
            <a:r>
              <a:rPr lang="ru" sz="2200" b="1" dirty="0">
                <a:latin typeface="Times New Roman" pitchFamily="18" charset="0"/>
                <a:cs typeface="Times New Roman" pitchFamily="18" charset="0"/>
              </a:rPr>
              <a:t>Галкина </a:t>
            </a:r>
            <a:r>
              <a:rPr lang="ru" sz="2200" b="1" dirty="0" smtClean="0">
                <a:latin typeface="Times New Roman" pitchFamily="18" charset="0"/>
                <a:cs typeface="Times New Roman" pitchFamily="18" charset="0"/>
              </a:rPr>
              <a:t>Мария</a:t>
            </a:r>
            <a:endParaRPr lang="ru" sz="2200" b="1" dirty="0">
              <a:latin typeface="Times New Roman" pitchFamily="18" charset="0"/>
              <a:cs typeface="Times New Roman" pitchFamily="18" charset="0"/>
            </a:endParaRPr>
          </a:p>
          <a:p>
            <a:pPr indent="0">
              <a:lnSpc>
                <a:spcPts val="2868"/>
              </a:lnSpc>
            </a:pPr>
            <a:r>
              <a:rPr lang="ru" sz="2200" b="1" dirty="0" smtClean="0"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lang="ru" sz="2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0">
              <a:lnSpc>
                <a:spcPts val="2868"/>
              </a:lnSpc>
              <a:spcAft>
                <a:spcPts val="1260"/>
              </a:spcAft>
            </a:pPr>
            <a:r>
              <a:rPr lang="ru" sz="2200" b="1" dirty="0" smtClean="0">
                <a:latin typeface="Times New Roman" pitchFamily="18" charset="0"/>
                <a:cs typeface="Times New Roman" pitchFamily="18" charset="0"/>
              </a:rPr>
              <a:t>Шапошников Л.А., учитель </a:t>
            </a:r>
            <a:r>
              <a:rPr lang="ru" sz="2200" b="1" dirty="0">
                <a:latin typeface="Times New Roman" pitchFamily="18" charset="0"/>
                <a:cs typeface="Times New Roman" pitchFamily="18" charset="0"/>
              </a:rPr>
              <a:t>химии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81728" y="6498336"/>
            <a:ext cx="1917192" cy="31089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260"/>
              </a:spcBef>
            </a:pPr>
            <a:r>
              <a:rPr lang="ru" sz="2200" b="1" dirty="0">
                <a:latin typeface="Times New Roman" pitchFamily="18" charset="0"/>
                <a:cs typeface="Times New Roman" pitchFamily="18" charset="0"/>
              </a:rPr>
              <a:t>Воронеж </a:t>
            </a:r>
            <a:r>
              <a:rPr lang="ru" sz="2200" b="1" dirty="0" smtClean="0">
                <a:latin typeface="Times New Roman" pitchFamily="18" charset="0"/>
                <a:cs typeface="Times New Roman" pitchFamily="18" charset="0"/>
              </a:rPr>
              <a:t>2025</a:t>
            </a:r>
            <a:endParaRPr lang="ru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s://licey7.obrvrn.ru/upload/iblock/7f6/57tnmy28u6go69i1c2idz1qaknh0q341/%D0%91%D0%B5%D0%B7%20%D0%BD%D0%B0%D0%B7%D0%B2%D0%B0%D0%BD%D0%B8%D1%8F106_2023032210455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1643042" cy="1872814"/>
          </a:xfrm>
          <a:prstGeom prst="rect">
            <a:avLst/>
          </a:prstGeom>
          <a:solidFill>
            <a:schemeClr val="bg1"/>
          </a:solidFill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2164080"/>
            <a:ext cx="5745480" cy="352958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3264" y="2164080"/>
            <a:ext cx="5745480" cy="352958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Прямоугольник 3"/>
          <p:cNvSpPr/>
          <p:nvPr/>
        </p:nvSpPr>
        <p:spPr>
          <a:xfrm>
            <a:off x="3593592" y="1030224"/>
            <a:ext cx="4998720" cy="42367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700" b="1">
                <a:latin typeface="Times New Roman"/>
              </a:rPr>
              <a:t>ЭКСПЕРИМЕНТ 4.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9808" y="6220968"/>
            <a:ext cx="4620768" cy="24079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latin typeface="Times New Roman"/>
              </a:rPr>
              <a:t>Рисунок 9. </a:t>
            </a:r>
            <a:r>
              <a:rPr lang="ru" sz="1800">
                <a:latin typeface="Times New Roman"/>
              </a:rPr>
              <a:t>Сок груши до начала эксперимента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91656" y="6217920"/>
            <a:ext cx="4172712" cy="24384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latin typeface="Times New Roman"/>
              </a:rPr>
              <a:t>Рисунок 10. </a:t>
            </a:r>
            <a:r>
              <a:rPr lang="ru" sz="1800">
                <a:latin typeface="Times New Roman"/>
              </a:rPr>
              <a:t>Образцы после эксперимента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076432" y="6038088"/>
            <a:ext cx="441960" cy="31089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700" b="1">
                <a:latin typeface="Times New Roman"/>
              </a:rPr>
              <a:t>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079" y="5267894"/>
            <a:ext cx="5894911" cy="85264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Прямоугольник 5"/>
          <p:cNvSpPr/>
          <p:nvPr/>
        </p:nvSpPr>
        <p:spPr>
          <a:xfrm>
            <a:off x="1973678" y="1030778"/>
            <a:ext cx="8241476" cy="52013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200" b="1" spc="-100" dirty="0">
                <a:latin typeface="Times New Roman" pitchFamily="18" charset="0"/>
                <a:cs typeface="Times New Roman" pitchFamily="18" charset="0"/>
              </a:rPr>
              <a:t>ОБСУЖДЕНИЕ РЕЗУЛЬТАТОВ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938052" y="4773880"/>
            <a:ext cx="4667003" cy="2042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 dirty="0">
                <a:latin typeface="Times New Roman" pitchFamily="18" charset="0"/>
                <a:cs typeface="Times New Roman" pitchFamily="18" charset="0"/>
              </a:rPr>
              <a:t>Рисунок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" sz="1800" dirty="0">
                <a:latin typeface="Times New Roman" pitchFamily="18" charset="0"/>
                <a:cs typeface="Times New Roman" pitchFamily="18" charset="0"/>
              </a:rPr>
              <a:t>РРО-катехол-цистеиновые реакции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990304" y="6405550"/>
            <a:ext cx="4560125" cy="2422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latin typeface="Times New Roman" pitchFamily="18" charset="0"/>
                <a:cs typeface="Times New Roman" pitchFamily="18" charset="0"/>
              </a:rPr>
              <a:t>Рисунок </a:t>
            </a:r>
            <a:r>
              <a:rPr lang="en-US" sz="1800" b="1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" sz="1800" b="1">
                <a:latin typeface="Times New Roman" pitchFamily="18" charset="0"/>
                <a:cs typeface="Times New Roman" pitchFamily="18" charset="0"/>
              </a:rPr>
              <a:t>Предполагаемая схема реакции</a:t>
            </a:r>
          </a:p>
        </p:txBody>
      </p:sp>
      <p:pic>
        <p:nvPicPr>
          <p:cNvPr id="37" name="Image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39076" y="1858158"/>
            <a:ext cx="8001056" cy="267970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70120" y="1030224"/>
            <a:ext cx="2648712" cy="52120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5250"/>
              </a:spcAft>
            </a:pPr>
            <a:r>
              <a:rPr lang="ru" sz="6300" b="1" spc="-150" dirty="0">
                <a:latin typeface="Times New Roman"/>
              </a:rPr>
              <a:t>В</a:t>
            </a:r>
            <a:r>
              <a:rPr lang="ru" sz="6300" b="1" spc="-150" dirty="0" smtClean="0">
                <a:latin typeface="Times New Roman"/>
              </a:rPr>
              <a:t>ыводы</a:t>
            </a:r>
            <a:endParaRPr lang="ru" sz="6300" b="1" spc="-150" dirty="0"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5968" y="2383536"/>
            <a:ext cx="10597896" cy="325221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marL="355600" indent="-355600" algn="just">
              <a:spcBef>
                <a:spcPts val="5250"/>
              </a:spcBef>
              <a:spcAft>
                <a:spcPts val="1470"/>
              </a:spcAft>
            </a:pPr>
            <a:r>
              <a:rPr lang="ru" sz="2200" b="1" dirty="0">
                <a:latin typeface="Times New Roman"/>
              </a:rPr>
              <a:t>■    Проведен анализ литературных источников по теме работы;</a:t>
            </a:r>
          </a:p>
          <a:p>
            <a:pPr marL="355600" marR="279400" indent="-355600" algn="just">
              <a:lnSpc>
                <a:spcPts val="2880"/>
              </a:lnSpc>
              <a:spcAft>
                <a:spcPts val="630"/>
              </a:spcAft>
            </a:pPr>
            <a:r>
              <a:rPr lang="ru" sz="2200" b="1" dirty="0">
                <a:latin typeface="Times New Roman"/>
              </a:rPr>
              <a:t>■    Изучено влияние аскорбиновой кислоты и цистеина на ферментативное окисление полифенолов в соке яблока и груши: аскорбиновая кислота и цистеин восстанавливают хиноны до полифенолов.</a:t>
            </a:r>
          </a:p>
          <a:p>
            <a:pPr marL="355600" indent="-355600" algn="just">
              <a:lnSpc>
                <a:spcPts val="2880"/>
              </a:lnSpc>
              <a:spcAft>
                <a:spcPts val="630"/>
              </a:spcAft>
            </a:pPr>
            <a:r>
              <a:rPr lang="ru" sz="2200" b="1" dirty="0">
                <a:latin typeface="Times New Roman"/>
              </a:rPr>
              <a:t>■    Доказано антиоксидантное действие экстракта лука. Предположена схема реакции.</a:t>
            </a:r>
          </a:p>
          <a:p>
            <a:pPr marL="355600" marR="279400" indent="-355600" algn="just">
              <a:lnSpc>
                <a:spcPts val="2880"/>
              </a:lnSpc>
            </a:pPr>
            <a:r>
              <a:rPr lang="ru" sz="2200" b="1" dirty="0">
                <a:latin typeface="Times New Roman"/>
              </a:rPr>
              <a:t>■    При повышении температуры экстракта усиливается антиоксидантное действие.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085576" y="5977128"/>
            <a:ext cx="432816" cy="34442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700" b="1">
                <a:latin typeface="Times New Roman"/>
              </a:rPr>
              <a:t>12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15084"/>
            <a:ext cx="12193588" cy="41923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4410"/>
              </a:spcAft>
            </a:pPr>
            <a:r>
              <a:rPr lang="ru" sz="4200" b="1" spc="-100" dirty="0" smtClean="0">
                <a:latin typeface="Times New Roman"/>
              </a:rPr>
              <a:t>Список литературы </a:t>
            </a:r>
            <a:endParaRPr lang="ru" sz="4200" b="1" spc="-100" dirty="0">
              <a:latin typeface="Times New Roman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29464"/>
            <a:ext cx="1219358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Lee B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Rhee JK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 CY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Heated apple juice supplemented with onion has greatly improved nutritional quality and browning index. Food Chem. 2016 Jun 15;201:315-9.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10.1016/j.foodchem.2016.01.092.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Epub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2016 Jan 21. PMID: 26868582.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Полифенолоксидаза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"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Руководство по ферментам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Уортингтона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Макларин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Марк-Энтони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Леунг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Айвенго К. Х. (2020). "Субстратная специфичность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полифенолоксидазы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Критик.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Перераб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Biochem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Mol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. Биол.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55(3):274-287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A.Sánchez-Ferrer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J N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Rodríguez-López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F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García-Cánovas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F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García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Carmona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(1995)."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Тирозиназа:всестороннийобзореемеханизма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".&lt;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БиохимикаибиофизикаActa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(BBA)-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Структурабелкаи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молекулярная энзимология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Эйкен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Б. Кребс; Дж.К.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Саккеттини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(1999).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Катехолоксидаза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 -структура и активность"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Современное мнение в области структурной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биологии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Майер А.М. (ноябрь 2006).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Полифенолоксидазы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растениях и грибах: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кудаидти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Обзор".Фитохимия.67(21):2318-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Маурахер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С.Г.,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Молитор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С., Майкл С.,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Крагл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Рицци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Ромпель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А. (март 2014 г.).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"Очистка белка высокого уровня позволяет однозначно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определять полипептид латентной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изоформы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 PPO4 грибной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тирозиназы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"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Фитохимия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14–27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Ding, C.,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Chachin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K.,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Ueda,Y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., &amp; Wang, C.Y. (2002). Inhibition of loquat enzymatic browning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bysulfhydryl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compounds. Foodchemistry,76, 213–218.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Lee B,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JD, Rhee JK, Kim CY. Heated apple juice supplemented with onion has greatly improved nutritional quality and browning index.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Food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Chem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2016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Jun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15;201-315-9.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189" y="2002971"/>
            <a:ext cx="4916385" cy="444928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Прямоугольник 2"/>
          <p:cNvSpPr/>
          <p:nvPr/>
        </p:nvSpPr>
        <p:spPr>
          <a:xfrm>
            <a:off x="2470067" y="1033153"/>
            <a:ext cx="7243948" cy="41563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4410"/>
              </a:spcAft>
            </a:pPr>
            <a:r>
              <a:rPr lang="ru" sz="4200" b="1" spc="-100">
                <a:latin typeface="Times New Roman"/>
              </a:rPr>
              <a:t>АКТУАЛЬНОСТЬ РАБОТЫ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7101" y="2256311"/>
            <a:ext cx="6103917" cy="395844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2868"/>
              </a:lnSpc>
              <a:spcBef>
                <a:spcPts val="4410"/>
              </a:spcBef>
            </a:pPr>
            <a:r>
              <a:rPr lang="ru" sz="2200" b="1">
                <a:latin typeface="Times New Roman"/>
              </a:rPr>
              <a:t>Ферментативное окисление полифенолов является    основным    фактором,</a:t>
            </a:r>
          </a:p>
          <a:p>
            <a:pPr indent="0" algn="just">
              <a:lnSpc>
                <a:spcPts val="2868"/>
              </a:lnSpc>
            </a:pPr>
            <a:r>
              <a:rPr lang="ru" sz="2200" b="1">
                <a:latin typeface="Times New Roman"/>
              </a:rPr>
              <a:t>способствующим потере качества пищевых продуктов.    Потемнение    сока фруктов</a:t>
            </a:r>
          </a:p>
          <a:p>
            <a:pPr indent="0" algn="just">
              <a:lnSpc>
                <a:spcPts val="2868"/>
              </a:lnSpc>
            </a:pPr>
            <a:r>
              <a:rPr lang="ru" sz="2200" b="1">
                <a:latin typeface="Times New Roman"/>
              </a:rPr>
              <a:t>обычно ухудшает свойства продуктов из-за связанных с этим изменений цвета, вкуса и мягкости.    Поэтому различные</a:t>
            </a:r>
          </a:p>
          <a:p>
            <a:pPr indent="0" algn="just">
              <a:lnSpc>
                <a:spcPts val="2868"/>
              </a:lnSpc>
            </a:pPr>
            <a:r>
              <a:rPr lang="ru" sz="2200" b="1">
                <a:latin typeface="Times New Roman"/>
              </a:rPr>
              <a:t>исследования направлены на выявление пищевых добавок из натуральных продуктов,    которые    ингибируют</a:t>
            </a:r>
          </a:p>
          <a:p>
            <a:pPr indent="0" algn="just">
              <a:lnSpc>
                <a:spcPts val="2868"/>
              </a:lnSpc>
            </a:pPr>
            <a:r>
              <a:rPr lang="ru" sz="2200" b="1">
                <a:latin typeface="Times New Roman"/>
              </a:rPr>
              <a:t>ферментативное окисление полифенолов.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3517" y="1028325"/>
            <a:ext cx="4622966" cy="52165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3360"/>
              </a:spcAft>
            </a:pPr>
            <a:r>
              <a:rPr lang="ru" sz="4200" b="1" spc="-100">
                <a:latin typeface="Times New Roman"/>
              </a:rPr>
              <a:t>ЦЕЛИ И ЗАДАЧИ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60632" y="2056650"/>
            <a:ext cx="11251202" cy="4158271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just">
              <a:spcBef>
                <a:spcPts val="3360"/>
              </a:spcBef>
              <a:spcAft>
                <a:spcPts val="420"/>
              </a:spcAft>
            </a:pPr>
            <a:r>
              <a:rPr lang="ru" sz="2700" b="1" spc="-50" dirty="0">
                <a:latin typeface="Times New Roman"/>
              </a:rPr>
              <a:t>Цель работы: </a:t>
            </a:r>
            <a:r>
              <a:rPr lang="ru" sz="2200" b="1" dirty="0">
                <a:latin typeface="Times New Roman"/>
              </a:rPr>
              <a:t>изучить влияние экстракта лука на </a:t>
            </a:r>
            <a:r>
              <a:rPr lang="ru" sz="2200" b="1" dirty="0" smtClean="0">
                <a:latin typeface="Times New Roman"/>
              </a:rPr>
              <a:t>ферментативное окисление </a:t>
            </a:r>
            <a:r>
              <a:rPr lang="ru" sz="2200" b="1" dirty="0">
                <a:latin typeface="Times New Roman"/>
              </a:rPr>
              <a:t>полифенолов в соке яблока и груши.</a:t>
            </a:r>
          </a:p>
          <a:p>
            <a:pPr indent="0" algn="just">
              <a:spcAft>
                <a:spcPts val="1050"/>
              </a:spcAft>
            </a:pPr>
            <a:r>
              <a:rPr lang="ru" sz="2700" b="1" spc="-50" dirty="0">
                <a:latin typeface="Times New Roman"/>
              </a:rPr>
              <a:t>Задачи:</a:t>
            </a:r>
          </a:p>
          <a:p>
            <a:pPr indent="0" algn="just">
              <a:spcAft>
                <a:spcPts val="1050"/>
              </a:spcAft>
            </a:pPr>
            <a:r>
              <a:rPr lang="ru" sz="2200" b="1" dirty="0">
                <a:latin typeface="Times New Roman"/>
              </a:rPr>
              <a:t>■    Провести анализ литературных источников по теме работы;</a:t>
            </a:r>
          </a:p>
          <a:p>
            <a:pPr marL="355600" indent="-355600">
              <a:lnSpc>
                <a:spcPts val="2313"/>
              </a:lnSpc>
              <a:spcAft>
                <a:spcPts val="420"/>
              </a:spcAft>
            </a:pPr>
            <a:r>
              <a:rPr lang="ru" sz="2200" b="1" dirty="0">
                <a:latin typeface="Times New Roman"/>
              </a:rPr>
              <a:t>■    Изучить влияние аскорбиновой кислоты и цистеина на ферментативное окисление полифенолов в соке яблока и груши;</a:t>
            </a:r>
          </a:p>
          <a:p>
            <a:pPr marL="355600" indent="-355600">
              <a:lnSpc>
                <a:spcPts val="2313"/>
              </a:lnSpc>
              <a:spcAft>
                <a:spcPts val="420"/>
              </a:spcAft>
            </a:pPr>
            <a:r>
              <a:rPr lang="ru" sz="2200" b="1" dirty="0">
                <a:latin typeface="Times New Roman"/>
              </a:rPr>
              <a:t>■    Изучить влияние экстракта лука на ферментативное окисление полифенолов в соке яблока;</a:t>
            </a:r>
          </a:p>
          <a:p>
            <a:pPr marL="355600" indent="-355600">
              <a:lnSpc>
                <a:spcPts val="2313"/>
              </a:lnSpc>
              <a:spcAft>
                <a:spcPts val="420"/>
              </a:spcAft>
            </a:pPr>
            <a:r>
              <a:rPr lang="ru" sz="2200" b="1" dirty="0">
                <a:latin typeface="Times New Roman"/>
              </a:rPr>
              <a:t>■    Изучить влияние экстракта лука на ферментативное окисление полифенолов в соке груши;</a:t>
            </a:r>
          </a:p>
          <a:p>
            <a:pPr indent="0" algn="just"/>
            <a:r>
              <a:rPr lang="ru" sz="2200" b="1" dirty="0">
                <a:latin typeface="Times New Roman"/>
              </a:rPr>
              <a:t>■    Сравнить полученные результаты.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9" y="820680"/>
            <a:ext cx="691500" cy="82574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Прямоугольник 2"/>
          <p:cNvSpPr/>
          <p:nvPr/>
        </p:nvSpPr>
        <p:spPr>
          <a:xfrm>
            <a:off x="2462040" y="681367"/>
            <a:ext cx="7674881" cy="1195559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260"/>
              </a:spcAft>
            </a:pPr>
            <a:r>
              <a:rPr lang="ru" sz="4200" b="1" spc="-100">
                <a:latin typeface="Times New Roman"/>
              </a:rPr>
              <a:t>МАТЕРИАЛЫ И МЕТОДЫ И</a:t>
            </a:r>
          </a:p>
          <a:p>
            <a:pPr indent="0"/>
            <a:r>
              <a:rPr lang="ru" sz="4200" b="1" spc="-100">
                <a:latin typeface="Times New Roman"/>
              </a:rPr>
              <a:t>ИССЛЕДОВАНИЯ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6696" y="2160618"/>
            <a:ext cx="3130744" cy="3482825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2310"/>
              </a:spcAft>
            </a:pPr>
            <a:r>
              <a:rPr lang="ru" sz="2200" b="1">
                <a:latin typeface="Times New Roman"/>
              </a:rPr>
              <a:t>Материалы</a:t>
            </a:r>
          </a:p>
          <a:p>
            <a:pPr indent="0" algn="ctr">
              <a:lnSpc>
                <a:spcPts val="3949"/>
              </a:lnSpc>
            </a:pPr>
            <a:r>
              <a:rPr lang="ru" sz="2300">
                <a:latin typeface="Times New Roman"/>
              </a:rPr>
              <a:t>Аскорбиновая кислота Цистеин Лук Яблоки Груши</a:t>
            </a:r>
          </a:p>
          <a:p>
            <a:pPr indent="0">
              <a:lnSpc>
                <a:spcPts val="3949"/>
              </a:lnSpc>
            </a:pPr>
            <a:r>
              <a:rPr lang="ru" sz="2300">
                <a:latin typeface="Times New Roman"/>
              </a:rPr>
              <a:t>Дистиллированная вода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32791" y="2155552"/>
            <a:ext cx="3004095" cy="3791847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2310"/>
              </a:spcAft>
            </a:pPr>
            <a:r>
              <a:rPr lang="ru" sz="2200" b="1">
                <a:latin typeface="Times New Roman"/>
              </a:rPr>
              <a:t>Оборудование, посуда</a:t>
            </a:r>
          </a:p>
          <a:p>
            <a:pPr marL="76200" indent="0" algn="ctr">
              <a:spcAft>
                <a:spcPts val="1470"/>
              </a:spcAft>
            </a:pPr>
            <a:r>
              <a:rPr lang="ru" sz="2300">
                <a:latin typeface="Times New Roman"/>
              </a:rPr>
              <a:t>Пробирки</a:t>
            </a:r>
          </a:p>
          <a:p>
            <a:pPr marL="76200" indent="0" algn="ctr">
              <a:lnSpc>
                <a:spcPts val="2872"/>
              </a:lnSpc>
              <a:spcAft>
                <a:spcPts val="630"/>
              </a:spcAft>
            </a:pPr>
            <a:r>
              <a:rPr lang="ru" sz="2300">
                <a:latin typeface="Times New Roman"/>
              </a:rPr>
              <a:t>Плитка с магнитной мешалкой</a:t>
            </a:r>
          </a:p>
          <a:p>
            <a:pPr marL="76200" indent="0" algn="ctr">
              <a:lnSpc>
                <a:spcPts val="3949"/>
              </a:lnSpc>
            </a:pPr>
            <a:r>
              <a:rPr lang="ru" sz="2300">
                <a:latin typeface="Times New Roman"/>
              </a:rPr>
              <a:t>Стаканы мерные</a:t>
            </a:r>
          </a:p>
          <a:p>
            <a:pPr marL="76200" indent="0" algn="ctr">
              <a:lnSpc>
                <a:spcPts val="3949"/>
              </a:lnSpc>
            </a:pPr>
            <a:r>
              <a:rPr lang="ru" sz="2300">
                <a:latin typeface="Times New Roman"/>
              </a:rPr>
              <a:t>Колбы мерные</a:t>
            </a:r>
          </a:p>
          <a:p>
            <a:pPr marL="76200" indent="0" algn="ctr">
              <a:lnSpc>
                <a:spcPts val="3949"/>
              </a:lnSpc>
            </a:pPr>
            <a:r>
              <a:rPr lang="ru" sz="2300">
                <a:latin typeface="Times New Roman"/>
              </a:rPr>
              <a:t>Пипетки</a:t>
            </a:r>
          </a:p>
          <a:p>
            <a:pPr marL="152400" indent="0">
              <a:lnSpc>
                <a:spcPts val="3949"/>
              </a:lnSpc>
            </a:pPr>
            <a:r>
              <a:rPr lang="ru" sz="2300">
                <a:latin typeface="Times New Roman"/>
              </a:rPr>
              <a:t>Стеклянные палочки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95769" y="2079563"/>
            <a:ext cx="1889591" cy="64084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marL="406400" indent="0">
              <a:spcAft>
                <a:spcPts val="1050"/>
              </a:spcAft>
            </a:pPr>
            <a:r>
              <a:rPr lang="ru" sz="2200" b="1">
                <a:latin typeface="Times New Roman"/>
              </a:rPr>
              <a:t>Методы</a:t>
            </a:r>
          </a:p>
          <a:p>
            <a:pPr indent="0"/>
            <a:r>
              <a:rPr lang="ru" sz="2200" b="1">
                <a:latin typeface="Times New Roman"/>
              </a:rPr>
              <a:t>исследования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639940" y="3943824"/>
            <a:ext cx="2576024" cy="673769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2300" dirty="0" smtClean="0">
                <a:latin typeface="Times New Roman"/>
              </a:rPr>
              <a:t>Экспериментально – теоретические</a:t>
            </a:r>
            <a:endParaRPr lang="ru" sz="2300" dirty="0">
              <a:latin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221030" y="6033520"/>
            <a:ext cx="301423" cy="41540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700" b="1">
                <a:latin typeface="Times New Roman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872" y="2185416"/>
            <a:ext cx="3505200" cy="245059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7472" y="1929384"/>
            <a:ext cx="1694688" cy="112471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3192" y="3319272"/>
            <a:ext cx="1524000" cy="112776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2568" y="2045208"/>
            <a:ext cx="990600" cy="66141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8232" y="2737104"/>
            <a:ext cx="2090928" cy="19994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00160" y="1877568"/>
            <a:ext cx="2883408" cy="231038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10512" y="5361432"/>
            <a:ext cx="2170176" cy="108813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98936" y="6053328"/>
            <a:ext cx="213360" cy="36880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Прямоугольник 9"/>
          <p:cNvSpPr/>
          <p:nvPr/>
        </p:nvSpPr>
        <p:spPr>
          <a:xfrm>
            <a:off x="3331464" y="1030224"/>
            <a:ext cx="5522976" cy="42367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200" b="1" spc="-100">
                <a:latin typeface="Times New Roman" pitchFamily="18" charset="0"/>
                <a:cs typeface="Times New Roman" pitchFamily="18" charset="0"/>
              </a:rPr>
              <a:t>НЕМНОГО ТЕОРИИ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81728" y="3093720"/>
            <a:ext cx="704088" cy="14935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000">
                <a:latin typeface="Times New Roman" pitchFamily="18" charset="0"/>
                <a:cs typeface="Times New Roman" pitchFamily="18" charset="0"/>
              </a:rPr>
              <a:t>anlhocyanins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67656" y="4514088"/>
            <a:ext cx="460248" cy="12801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000">
                <a:latin typeface="Times New Roman" pitchFamily="18" charset="0"/>
                <a:cs typeface="Times New Roman" pitchFamily="18" charset="0"/>
              </a:rPr>
              <a:t>flavones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67856" y="1938528"/>
            <a:ext cx="1060704" cy="3627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Procyanidine</a:t>
            </a:r>
          </a:p>
          <a:p>
            <a:pPr indent="0"/>
            <a:r>
              <a:rPr lang="en-US" sz="1400" b="1">
                <a:latin typeface="Times New Roman" pitchFamily="18" charset="0"/>
                <a:cs typeface="Times New Roman" pitchFamily="18" charset="0"/>
              </a:rPr>
              <a:t>Tanins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509760" y="4264152"/>
            <a:ext cx="1959864" cy="22250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latin typeface="Times New Roman" pitchFamily="18" charset="0"/>
                <a:cs typeface="Times New Roman" pitchFamily="18" charset="0"/>
              </a:rPr>
              <a:t>Полифенолоксидаза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265664" y="4605528"/>
            <a:ext cx="445008" cy="1798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600" b="1">
                <a:latin typeface="Times New Roman" pitchFamily="18" charset="0"/>
                <a:cs typeface="Times New Roman" pitchFamily="18" charset="0"/>
              </a:rPr>
              <a:t>PPO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3672" y="4785360"/>
            <a:ext cx="4450080" cy="24079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en-US" sz="1800" b="1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" sz="1800" b="1">
                <a:latin typeface="Times New Roman" pitchFamily="18" charset="0"/>
                <a:cs typeface="Times New Roman" pitchFamily="18" charset="0"/>
              </a:rPr>
              <a:t>Структура некоторых полифенолов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840992" y="6562344"/>
            <a:ext cx="2398776" cy="24079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latin typeface="Times New Roman" pitchFamily="18" charset="0"/>
                <a:cs typeface="Times New Roman" pitchFamily="18" charset="0"/>
              </a:rPr>
              <a:t>Аскорбиновая кислота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458712" y="5007864"/>
            <a:ext cx="947928" cy="82905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R-S</a:t>
            </a:r>
          </a:p>
          <a:p>
            <a:pPr marR="215900" indent="0" algn="r"/>
            <a:r>
              <a:rPr lang="ru" sz="1700" b="1" dirty="0">
                <a:latin typeface="Times New Roman" pitchFamily="18" charset="0"/>
                <a:cs typeface="Times New Roman" pitchFamily="18" charset="0"/>
              </a:rPr>
              <a:t>\</a:t>
            </a:r>
          </a:p>
          <a:p>
            <a:pPr indent="0" algn="r"/>
            <a:r>
              <a:rPr lang="ru" sz="3200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824216" y="4916424"/>
            <a:ext cx="2558858" cy="160629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680"/>
              </a:spcAft>
            </a:pPr>
            <a:r>
              <a:rPr lang="en-US" sz="2300" cap="small" spc="-1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3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300" cap="small" spc="-100" dirty="0" smtClean="0">
                <a:latin typeface="Times New Roman" pitchFamily="18" charset="0"/>
                <a:cs typeface="Times New Roman" pitchFamily="18" charset="0"/>
              </a:rPr>
              <a:t>n-ch-cooh</a:t>
            </a:r>
            <a:endParaRPr lang="ru-RU" sz="2300" cap="small" spc="-1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spcAft>
                <a:spcPts val="1680"/>
              </a:spcAft>
            </a:pPr>
            <a:r>
              <a:rPr lang="ru" sz="2500" spc="-5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" sz="2300" spc="-50" dirty="0" smtClean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" sz="2300" spc="-5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indent="0">
              <a:spcAft>
                <a:spcPts val="1680"/>
              </a:spcAft>
            </a:pPr>
            <a:r>
              <a:rPr lang="ru-RU" sz="2300" spc="-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300" spc="-100" dirty="0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300" spc="-1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" sz="1300" b="1" dirty="0" smtClean="0">
                <a:latin typeface="Times New Roman" pitchFamily="18" charset="0"/>
                <a:cs typeface="Times New Roman" pitchFamily="18" charset="0"/>
              </a:rPr>
              <a:t>Цистеин    </a:t>
            </a:r>
            <a:endParaRPr lang="ru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659880" y="6574536"/>
            <a:ext cx="713232" cy="18288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latin typeface="Times New Roman" pitchFamily="18" charset="0"/>
                <a:cs typeface="Times New Roman" pitchFamily="18" charset="0"/>
              </a:rPr>
              <a:t>Тиолы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8311372" y="5430058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8312166" y="6000768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" y="2392680"/>
            <a:ext cx="11036808" cy="348691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Прямоугольник 2"/>
          <p:cNvSpPr/>
          <p:nvPr/>
        </p:nvSpPr>
        <p:spPr>
          <a:xfrm>
            <a:off x="3593592" y="1030224"/>
            <a:ext cx="4998720" cy="42367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700" b="1">
                <a:latin typeface="Times New Roman"/>
              </a:rPr>
              <a:t>ЭКСПЕРИМЕНТ 1.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63880" y="6217920"/>
            <a:ext cx="4989576" cy="24384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latin typeface="Times New Roman"/>
              </a:rPr>
              <a:t>Рисунок 2. Кусочки яблок до начала эксперимента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91656" y="6217920"/>
            <a:ext cx="4056888" cy="24384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latin typeface="Times New Roman"/>
              </a:rPr>
              <a:t>Рисунок 3. Образцы после эксперимента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259312" y="5967984"/>
            <a:ext cx="259080" cy="3810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700" b="1">
                <a:latin typeface="Times New Roman"/>
              </a:rPr>
              <a:t>6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925" y="2084749"/>
            <a:ext cx="5189168" cy="389703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607" y="2084749"/>
            <a:ext cx="5275861" cy="436765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Прямоугольник 3"/>
          <p:cNvSpPr/>
          <p:nvPr/>
        </p:nvSpPr>
        <p:spPr>
          <a:xfrm>
            <a:off x="3595676" y="1032054"/>
            <a:ext cx="4999271" cy="41695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700" b="1">
                <a:latin typeface="Times New Roman"/>
              </a:rPr>
              <a:t>ЭКСПЕРИМЕНТ 2.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4361" y="6217094"/>
            <a:ext cx="4553423" cy="2435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latin typeface="Times New Roman"/>
              </a:rPr>
              <a:t>Рисунок 4. </a:t>
            </a:r>
            <a:r>
              <a:rPr lang="ru" sz="1800">
                <a:latin typeface="Times New Roman"/>
              </a:rPr>
              <a:t>Сок яблок до начала эксперимента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16" y="1862328"/>
            <a:ext cx="11308080" cy="419404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93592" y="1030224"/>
            <a:ext cx="4998720" cy="423672"/>
          </a:xfrm>
          <a:prstGeom prst="rect">
            <a:avLst/>
          </a:prstGeom>
          <a:solidFill>
            <a:srgbClr val="320D22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700" b="1">
                <a:solidFill>
                  <a:srgbClr val="FFFFFF"/>
                </a:solidFill>
                <a:latin typeface="Times New Roman"/>
              </a:rPr>
              <a:t>ЭКСПЕРИМЕНТ 3.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0288" y="6217920"/>
            <a:ext cx="9668256" cy="243840"/>
          </a:xfrm>
          <a:prstGeom prst="rect">
            <a:avLst/>
          </a:prstGeom>
          <a:solidFill>
            <a:srgbClr val="CACED2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800" b="1">
                <a:solidFill>
                  <a:srgbClr val="4C1433"/>
                </a:solidFill>
                <a:latin typeface="Times New Roman"/>
              </a:rPr>
              <a:t>Рисунок 6. </a:t>
            </a:r>
            <a:r>
              <a:rPr lang="ru" sz="1800">
                <a:solidFill>
                  <a:srgbClr val="4C1433"/>
                </a:solidFill>
                <a:latin typeface="Times New Roman"/>
              </a:rPr>
              <a:t>Сок яблок до начала эксперимента    </a:t>
            </a:r>
            <a:r>
              <a:rPr lang="ru" sz="1800" b="1">
                <a:solidFill>
                  <a:srgbClr val="4C1433"/>
                </a:solidFill>
                <a:latin typeface="Times New Roman"/>
              </a:rPr>
              <a:t>Рисунок 7. </a:t>
            </a:r>
            <a:r>
              <a:rPr lang="ru" sz="1800">
                <a:solidFill>
                  <a:srgbClr val="4C1433"/>
                </a:solidFill>
                <a:latin typeface="Times New Roman"/>
              </a:rPr>
              <a:t>Образцы после эксперимента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880" y="1996440"/>
            <a:ext cx="2874264" cy="422452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Прямоугольник 4"/>
          <p:cNvSpPr/>
          <p:nvPr/>
        </p:nvSpPr>
        <p:spPr>
          <a:xfrm>
            <a:off x="3593592" y="1030224"/>
            <a:ext cx="4998720" cy="42367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700" b="1">
                <a:latin typeface="Times New Roman" pitchFamily="18" charset="0"/>
                <a:cs typeface="Times New Roman" pitchFamily="18" charset="0"/>
              </a:rPr>
              <a:t>ЭКСПЕРИМЕНТ 3.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04544" y="1993392"/>
            <a:ext cx="441960" cy="2377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endParaRPr lang="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53640" y="2956560"/>
            <a:ext cx="1167384" cy="99669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ts val="5112"/>
              </a:lnSpc>
            </a:pPr>
            <a:endParaRPr lang="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856" y="4834128"/>
            <a:ext cx="1822704" cy="30175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endParaRPr lang="ru" sz="3400" b="1" spc="-2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56176" y="4181856"/>
            <a:ext cx="966216" cy="89916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marR="342900" indent="0" algn="r">
              <a:spcAft>
                <a:spcPts val="2310"/>
              </a:spcAft>
            </a:pPr>
            <a:endParaRPr lang="ru" sz="3400" b="1" spc="-2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5864" y="5638800"/>
            <a:ext cx="3532632" cy="60045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168"/>
              </a:lnSpc>
            </a:pPr>
            <a:r>
              <a:rPr lang="ru" sz="1800" b="1">
                <a:latin typeface="Times New Roman" pitchFamily="18" charset="0"/>
                <a:cs typeface="Times New Roman" pitchFamily="18" charset="0"/>
              </a:rPr>
              <a:t>Рисунок 8. </a:t>
            </a:r>
            <a:r>
              <a:rPr lang="ru" sz="1800">
                <a:latin typeface="Times New Roman" pitchFamily="18" charset="0"/>
                <a:cs typeface="Times New Roman" pitchFamily="18" charset="0"/>
              </a:rPr>
              <a:t>Окисление полифенола/ восстановление хинона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662160" y="4194048"/>
            <a:ext cx="2093976" cy="65836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469900" algn="just">
              <a:lnSpc>
                <a:spcPts val="1728"/>
              </a:lnSpc>
            </a:pPr>
            <a:r>
              <a:rPr lang="ru" sz="1300" dirty="0">
                <a:latin typeface="Times New Roman" pitchFamily="18" charset="0"/>
                <a:cs typeface="Times New Roman" pitchFamily="18" charset="0"/>
              </a:rPr>
              <a:t>Полифенолоксидаза (под действием + кислорода)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082784" y="5071872"/>
            <a:ext cx="926592" cy="18288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300">
                <a:latin typeface="Times New Roman" pitchFamily="18" charset="0"/>
                <a:cs typeface="Times New Roman" pitchFamily="18" charset="0"/>
              </a:rPr>
              <a:t>Полифенол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168384" y="2407920"/>
            <a:ext cx="2319528" cy="21031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>
                <a:latin typeface="Times New Roman" pitchFamily="18" charset="0"/>
                <a:cs typeface="Times New Roman" pitchFamily="18" charset="0"/>
              </a:rPr>
              <a:t>- Я здесь ни при чем</a:t>
            </a:r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0316" y="2358224"/>
            <a:ext cx="4357718" cy="255141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665</Words>
  <PresentationFormat>Произвольный</PresentationFormat>
  <Paragraphs>90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сок лука.pptx</dc:title>
  <dc:subject/>
  <dc:creator/>
  <cp:keywords/>
  <cp:lastModifiedBy>User 7</cp:lastModifiedBy>
  <cp:revision>3</cp:revision>
  <dcterms:modified xsi:type="dcterms:W3CDTF">2025-01-19T10:36:36Z</dcterms:modified>
</cp:coreProperties>
</file>