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7D493AE6-6339-4623-9AA8-433FF8E57CD7}">
          <p14:sldIdLst>
            <p14:sldId id="256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lya lihachev" initials="il" lastIdx="1" clrIdx="0">
    <p:extLst>
      <p:ext uri="{19B8F6BF-5375-455C-9EA6-DF929625EA0E}">
        <p15:presenceInfo xmlns:p15="http://schemas.microsoft.com/office/powerpoint/2012/main" userId="51f3706fec229d2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723"/>
    <a:srgbClr val="B6AB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65"/>
  </p:normalViewPr>
  <p:slideViewPr>
    <p:cSldViewPr snapToGrid="0" snapToObjects="1">
      <p:cViewPr varScale="1">
        <p:scale>
          <a:sx n="114" d="100"/>
          <a:sy n="114" d="100"/>
        </p:scale>
        <p:origin x="43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DDE89FA-FD68-8F4A-9CF4-33E42788F5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EFED25-FC7B-F141-A331-B7A64BA2C2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65C669-F21F-8049-A537-46D62CAFD9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D369F-D699-2948-9488-81DBBA042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3A510-5FE2-204E-9160-24E0564F0D95}" type="datetimeFigureOut">
              <a:rPr lang="uk-UA" smtClean="0"/>
              <a:t>26.02.2025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6BEEF-0FB9-204B-A649-1D257D553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93312D-2C0A-E84C-89AC-E21ADA360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9C731-2F00-A542-B32A-0BB7BF80CD4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65921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4287D-9277-7C47-A9AF-8BAA31CEB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A66DFE-D171-E543-A06E-2ECD5E64A9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532FA-4282-E744-AA1F-74F90FD59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3A510-5FE2-204E-9160-24E0564F0D95}" type="datetimeFigureOut">
              <a:rPr lang="uk-UA" smtClean="0"/>
              <a:t>26.02.2025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CC14CA-2E32-2E43-ACE6-30834B751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39581E-0D69-F545-A75A-5ADE74D65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9C731-2F00-A542-B32A-0BB7BF80CD4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8176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78A691-F1D7-924E-9DC4-461234D420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9217F3-4A45-374E-92EF-07F272A816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77A9B-0B8A-0443-B024-62C787287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3A510-5FE2-204E-9160-24E0564F0D95}" type="datetimeFigureOut">
              <a:rPr lang="uk-UA" smtClean="0"/>
              <a:t>26.02.2025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CB52F-0AD1-CD49-B25F-D5FB8FB28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7718D-C638-7A40-9E17-E4A5F7F4F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9C731-2F00-A542-B32A-0BB7BF80CD4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2208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25AB9-0937-C543-AFF6-4F6CCF3D0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14EE6-29A0-4D43-9159-D7C53D99AF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6C061E-58D9-C94C-95B0-3344F883C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3A510-5FE2-204E-9160-24E0564F0D95}" type="datetimeFigureOut">
              <a:rPr lang="uk-UA" smtClean="0"/>
              <a:t>26.02.2025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269E71-39AE-F44F-84C0-51FD77B0E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3F40D-FAE5-E948-A673-AC2F8A590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9C731-2F00-A542-B32A-0BB7BF80CD4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677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D898F-1E4D-094D-909B-A21E5B949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934DD2-D5EE-8E4E-AE52-EF91E7A55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FEB1B1-B441-B741-B7C0-5FE9331F6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3A510-5FE2-204E-9160-24E0564F0D95}" type="datetimeFigureOut">
              <a:rPr lang="uk-UA" smtClean="0"/>
              <a:t>26.02.2025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47EE5-041E-AB47-8475-1E8026101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329B1-ADA0-2246-879D-16B609065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9C731-2F00-A542-B32A-0BB7BF80CD4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5197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A4351-D99A-FD40-84D4-78925DF4C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075F1-41E0-1E40-87F5-76B05B53BA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1FBEE1-5851-DE4C-97C3-5B2676644C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59EA2C-3D67-9B4A-A8DC-D41336214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3A510-5FE2-204E-9160-24E0564F0D95}" type="datetimeFigureOut">
              <a:rPr lang="uk-UA" smtClean="0"/>
              <a:t>26.02.2025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5A5992-6CCB-334B-80D1-9BFE781A1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A21DBC-9900-4F47-96AA-40F4DFA18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9C731-2F00-A542-B32A-0BB7BF80CD4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4322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F83F2-0C3C-4543-9C1B-64ED06704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26FC7E-A9AB-0841-9362-AD6367ACE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8020BC-E7C1-134E-BD19-5340CE924C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E03158-10BD-614B-839C-F95C39509D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C33FF3-C1E0-B243-A88D-6DBA7658A4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F486AA-7B78-FA4C-A241-B2703B29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3A510-5FE2-204E-9160-24E0564F0D95}" type="datetimeFigureOut">
              <a:rPr lang="uk-UA" smtClean="0"/>
              <a:t>26.02.2025</a:t>
            </a:fld>
            <a:endParaRPr lang="uk-U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A65EE-C117-524B-82D4-A744B7F0F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45261C-0973-0B42-8B12-1DD0BB6B8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9C731-2F00-A542-B32A-0BB7BF80CD4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8482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54035-7C89-104F-AEA2-B6B642A8C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EEAED2-ECAF-5C44-871C-C237FDEFF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3A510-5FE2-204E-9160-24E0564F0D95}" type="datetimeFigureOut">
              <a:rPr lang="uk-UA" smtClean="0"/>
              <a:t>26.02.2025</a:t>
            </a:fld>
            <a:endParaRPr lang="uk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381859-B897-C34F-9CD6-FFDDDD148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AED760-D61C-3B4C-A75E-1C923CECF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9C731-2F00-A542-B32A-0BB7BF80CD4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3153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2A9556-4840-3E47-B6A5-74B02E203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3A510-5FE2-204E-9160-24E0564F0D95}" type="datetimeFigureOut">
              <a:rPr lang="uk-UA" smtClean="0"/>
              <a:t>26.02.2025</a:t>
            </a:fld>
            <a:endParaRPr lang="uk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94E0B1-2706-094D-9CA1-6A49AC23C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9DD2B6-3CA3-2A43-8957-EF9EFA400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9C731-2F00-A542-B32A-0BB7BF80CD4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1481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AA9C6-20D5-DB45-9F92-DA9015D54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2D694-3751-DB4C-A6E7-7D281F463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DBCB32-49BA-CF44-8D9B-235BAC5F6B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1255D-8FDA-AB45-8263-37A965C2C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3A510-5FE2-204E-9160-24E0564F0D95}" type="datetimeFigureOut">
              <a:rPr lang="uk-UA" smtClean="0"/>
              <a:t>26.02.2025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77E760-F590-F946-86CF-DA09F5038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B9E5F9-CBAA-9643-9E4A-68BF16812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9C731-2F00-A542-B32A-0BB7BF80CD4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5289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506BA-3D82-484C-AF18-8218482DC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0F37BA-8A71-B34B-B402-EC90205688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4D2773-966E-C64D-9281-A6FD4E116D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484D63-D385-934D-9D4B-93D0161A2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3A510-5FE2-204E-9160-24E0564F0D95}" type="datetimeFigureOut">
              <a:rPr lang="uk-UA" smtClean="0"/>
              <a:t>26.02.2025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DB639C-4283-EE4A-8583-18F7F03A2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AA06FF-2D0E-7B4E-AE13-F8E5391E9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9C731-2F00-A542-B32A-0BB7BF80CD4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4569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DBBFA2C-05E8-974B-AEB1-1F26DCCD0E2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0EB207-9BED-F847-BC42-4F7DD0278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3994" y="365125"/>
            <a:ext cx="9339805" cy="782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uk-U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189FA7-2007-BD44-BF7C-9AEDBE189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D8B07-1511-DF4C-BD00-732FD60D93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3A510-5FE2-204E-9160-24E0564F0D95}" type="datetimeFigureOut">
              <a:rPr lang="uk-UA" smtClean="0"/>
              <a:t>26.02.2025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72BBA9-F449-1C41-9D56-8A2EDA8DCC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E1DA8-8D70-A846-B487-B4D60A02E0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9C731-2F00-A542-B32A-0BB7BF80CD4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0916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2672F-F004-C040-87F8-F95D098C97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58823"/>
            <a:ext cx="9144000" cy="1070177"/>
          </a:xfrm>
        </p:spPr>
        <p:txBody>
          <a:bodyPr>
            <a:normAutofit fontScale="90000"/>
          </a:bodyPr>
          <a:lstStyle/>
          <a:p>
            <a:r>
              <a:rPr lang="ru-RU" sz="8000" dirty="0"/>
              <a:t>Невидимые чернила</a:t>
            </a:r>
            <a:endParaRPr lang="uk-UA" sz="8000" b="1" dirty="0">
              <a:latin typeface="Corbel" panose="020B0503020204020204" pitchFamily="34" charset="0"/>
            </a:endParaRP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3A2AEFDE-0757-2E79-69D0-9BD402827F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2410" y="4957893"/>
            <a:ext cx="5229491" cy="1536121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2000" dirty="0"/>
              <a:t>Выполнил: Лихачев И.В., ученик 8 «А» класса МБОУ СОШ №40</a:t>
            </a:r>
          </a:p>
          <a:p>
            <a:pPr algn="l">
              <a:lnSpc>
                <a:spcPct val="100000"/>
              </a:lnSpc>
            </a:pPr>
            <a:r>
              <a:rPr lang="ru-RU" sz="2000" dirty="0"/>
              <a:t>Руководитель: Денисова Н.А. учитель химии</a:t>
            </a:r>
          </a:p>
          <a:p>
            <a:pPr algn="l">
              <a:lnSpc>
                <a:spcPct val="100000"/>
              </a:lnSpc>
            </a:pPr>
            <a:r>
              <a:rPr lang="ru-RU" sz="2000" dirty="0"/>
              <a:t>ВКК МБОУ СОШ №40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F7151B-C2D8-02BD-B1D2-79E58DC309E3}"/>
              </a:ext>
            </a:extLst>
          </p:cNvPr>
          <p:cNvSpPr txBox="1"/>
          <p:nvPr/>
        </p:nvSpPr>
        <p:spPr>
          <a:xfrm>
            <a:off x="521515" y="664555"/>
            <a:ext cx="11148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XI</a:t>
            </a:r>
            <a:r>
              <a:rPr lang="ru-RU" sz="2400" dirty="0"/>
              <a:t> Международный конкурс творческих работ обучающихся </a:t>
            </a:r>
          </a:p>
          <a:p>
            <a:pPr algn="ctr"/>
            <a:r>
              <a:rPr lang="ru-RU" sz="2400" dirty="0"/>
              <a:t>«ХИМИЯ И БИОЛОГИЯ-ОСНОВЫ ЖИЗНИ»</a:t>
            </a:r>
            <a:r>
              <a:rPr lang="en-US" sz="2400" dirty="0"/>
              <a:t> </a:t>
            </a:r>
            <a:endParaRPr lang="ru-RU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C392B0-5550-4683-A052-E19DC5460397}"/>
              </a:ext>
            </a:extLst>
          </p:cNvPr>
          <p:cNvSpPr txBox="1"/>
          <p:nvPr/>
        </p:nvSpPr>
        <p:spPr>
          <a:xfrm>
            <a:off x="4901268" y="3682767"/>
            <a:ext cx="609460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700" b="0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Номинация: </a:t>
            </a:r>
            <a:r>
              <a:rPr kumimoji="0" lang="ru-RU" sz="27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«Прикладная химия»</a:t>
            </a:r>
            <a:r>
              <a:rPr kumimoji="0" lang="ru-RU" sz="27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014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AC254C-AAAA-22AD-1FC2-59800E9690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CBD328F-FCA3-51B0-3495-B676367E1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097" y="365125"/>
            <a:ext cx="9339805" cy="782511"/>
          </a:xfrm>
        </p:spPr>
        <p:txBody>
          <a:bodyPr/>
          <a:lstStyle/>
          <a:p>
            <a:pPr algn="ctr"/>
            <a:r>
              <a:rPr lang="ru-RU" dirty="0"/>
              <a:t>Вывод: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6803C3-8171-FF66-25F6-1968D68029CE}"/>
              </a:ext>
            </a:extLst>
          </p:cNvPr>
          <p:cNvSpPr txBox="1">
            <a:spLocks/>
          </p:cNvSpPr>
          <p:nvPr/>
        </p:nvSpPr>
        <p:spPr>
          <a:xfrm>
            <a:off x="838199" y="1740508"/>
            <a:ext cx="10515600" cy="36936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+mn-lt"/>
              </a:rPr>
              <a:t>1)Узнали, что из себя представляют невидимые чернила и немного из их истории.</a:t>
            </a:r>
          </a:p>
          <a:p>
            <a:r>
              <a:rPr lang="ru-RU" sz="2800" dirty="0">
                <a:latin typeface="+mn-lt"/>
              </a:rPr>
              <a:t>2)Выяснили сферы применения невидимых чернил в настоящее время.</a:t>
            </a:r>
          </a:p>
          <a:p>
            <a:r>
              <a:rPr lang="ru-RU" sz="2800" dirty="0">
                <a:latin typeface="+mn-lt"/>
              </a:rPr>
              <a:t>3)Определили, какие вещества могут быть невидимыми чернилами, и как их проявлять.</a:t>
            </a:r>
          </a:p>
          <a:p>
            <a:r>
              <a:rPr lang="ru-RU" sz="2800" dirty="0">
                <a:latin typeface="+mn-lt"/>
              </a:rPr>
              <a:t>4)Провели 2 эксперимента с чернилами разной доступности.</a:t>
            </a:r>
          </a:p>
        </p:txBody>
      </p:sp>
    </p:spTree>
    <p:extLst>
      <p:ext uri="{BB962C8B-B14F-4D97-AF65-F5344CB8AC3E}">
        <p14:creationId xmlns:p14="http://schemas.microsoft.com/office/powerpoint/2010/main" val="2228511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9750AC6-CEC5-C39F-9A47-6CE9F4D8A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369" y="2758054"/>
            <a:ext cx="9339262" cy="3682476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</a:rPr>
              <a:t>1)Узнать что такое невидимые чернила и их историю.</a:t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>2)Выяснить применение невидимых чернил в настоящее время.</a:t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>3)Определить, какие вещества могут быть невидимыми чернилами и как их проявлять.</a:t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>4)Как получить на практике невидимые чернила.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B127F4CE-1F41-652A-068E-DC491918FF2B}"/>
              </a:ext>
            </a:extLst>
          </p:cNvPr>
          <p:cNvSpPr txBox="1">
            <a:spLocks/>
          </p:cNvSpPr>
          <p:nvPr/>
        </p:nvSpPr>
        <p:spPr>
          <a:xfrm>
            <a:off x="587808" y="511728"/>
            <a:ext cx="11016384" cy="8753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>
                <a:latin typeface="+mn-lt"/>
              </a:rPr>
              <a:t>Цель: Изучить понятие и принцип действия невидимых чернил.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108961" y="1761589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800" dirty="0"/>
              <a:t>Задачи:</a:t>
            </a:r>
          </a:p>
        </p:txBody>
      </p:sp>
    </p:spTree>
    <p:extLst>
      <p:ext uri="{BB962C8B-B14F-4D97-AF65-F5344CB8AC3E}">
        <p14:creationId xmlns:p14="http://schemas.microsoft.com/office/powerpoint/2010/main" val="3318386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A4F3D1-DE09-DCB8-CFE1-0572641FA5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9A2E73C-1A0B-DC32-BD9F-799DF5F99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707" y="3810000"/>
            <a:ext cx="200977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850732B-16DE-6E63-E939-26E0FC1F6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449" y="1801286"/>
            <a:ext cx="10050042" cy="3063875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Всегда существовали люди, которые хотели узнать чьи-то секреты или информацию адресованную не им, против таких людей и придумали невидимые чернила.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3E9769-5EA5-5D81-34C3-AF4259F00095}"/>
              </a:ext>
            </a:extLst>
          </p:cNvPr>
          <p:cNvSpPr txBox="1"/>
          <p:nvPr/>
        </p:nvSpPr>
        <p:spPr>
          <a:xfrm>
            <a:off x="4242033" y="1031845"/>
            <a:ext cx="37079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/>
              <a:t>Актуальность</a:t>
            </a:r>
          </a:p>
        </p:txBody>
      </p:sp>
    </p:spTree>
    <p:extLst>
      <p:ext uri="{BB962C8B-B14F-4D97-AF65-F5344CB8AC3E}">
        <p14:creationId xmlns:p14="http://schemas.microsoft.com/office/powerpoint/2010/main" val="3338814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D0D669-A623-BA18-13A4-91B02E6539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C803477-AE69-62BE-B8CD-E0841D7E8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001" y="969131"/>
            <a:ext cx="10695995" cy="2822693"/>
          </a:xfrm>
        </p:spPr>
        <p:txBody>
          <a:bodyPr>
            <a:noAutofit/>
          </a:bodyPr>
          <a:lstStyle/>
          <a:p>
            <a:pPr algn="just"/>
            <a:r>
              <a:rPr lang="ru-RU" sz="3600" i="0" dirty="0">
                <a:solidFill>
                  <a:schemeClr val="tx1"/>
                </a:solidFill>
                <a:effectLst/>
              </a:rPr>
              <a:t>Невидимые (симпатичные) чернила</a:t>
            </a:r>
            <a:r>
              <a:rPr lang="ru-RU" sz="3600" dirty="0">
                <a:solidFill>
                  <a:schemeClr val="tx1"/>
                </a:solidFill>
              </a:rPr>
              <a:t>— </a:t>
            </a:r>
            <a:r>
              <a:rPr lang="ru-RU" sz="3600" i="0" dirty="0">
                <a:solidFill>
                  <a:schemeClr val="tx1"/>
                </a:solidFill>
                <a:effectLst/>
              </a:rPr>
              <a:t> </a:t>
            </a:r>
            <a:r>
              <a:rPr lang="ru-RU" sz="3200" dirty="0">
                <a:solidFill>
                  <a:schemeClr val="tx1"/>
                </a:solidFill>
                <a:latin typeface="+mn-lt"/>
              </a:rPr>
              <a:t>это вещество, используемое для письма, которое становится невидимым либо сразу после нанесения, либо вскоре после этого, а затем может быть сделано видимым с помощью некоторых средств.</a:t>
            </a:r>
            <a:br>
              <a:rPr lang="ru-RU" sz="3200" dirty="0">
                <a:solidFill>
                  <a:schemeClr val="tx1"/>
                </a:solidFill>
                <a:latin typeface="+mn-lt"/>
              </a:rPr>
            </a:br>
            <a:endParaRPr lang="ru-RU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C7D3AD-A66F-4919-208E-AE23DBA31375}"/>
              </a:ext>
            </a:extLst>
          </p:cNvPr>
          <p:cNvSpPr txBox="1"/>
          <p:nvPr/>
        </p:nvSpPr>
        <p:spPr>
          <a:xfrm>
            <a:off x="748000" y="3325719"/>
            <a:ext cx="1069599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Одним из первых авторов, упомянувших невидимые чернила, был Эней Тактик в 4 веке до н.э. Он упоминает их, рассуждая о том, как выжить во время осады, но не указывает, какие чернила использовать.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А Джованни Баттиста Делла Порта-</a:t>
            </a:r>
          </a:p>
          <a:p>
            <a:r>
              <a:rPr lang="ru-RU" sz="2400" dirty="0">
                <a:solidFill>
                  <a:schemeClr val="tx1"/>
                </a:solidFill>
              </a:rPr>
              <a:t> считается первым автором рецепта</a:t>
            </a:r>
          </a:p>
          <a:p>
            <a:r>
              <a:rPr lang="ru-RU" sz="2400" dirty="0">
                <a:solidFill>
                  <a:schemeClr val="tx1"/>
                </a:solidFill>
              </a:rPr>
              <a:t> симпатических чернил.</a:t>
            </a:r>
            <a:endParaRPr lang="ru-RU" sz="2400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66FC9963-C228-AF92-CE17-EB4B91A7B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221" y="4201178"/>
            <a:ext cx="3019775" cy="194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4B0B40-52F5-8BD3-FB42-1608EF662A12}"/>
              </a:ext>
            </a:extLst>
          </p:cNvPr>
          <p:cNvSpPr txBox="1"/>
          <p:nvPr/>
        </p:nvSpPr>
        <p:spPr>
          <a:xfrm>
            <a:off x="7544294" y="6160087"/>
            <a:ext cx="47796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Зашифрованное письмо от </a:t>
            </a:r>
            <a:r>
              <a:rPr lang="ru-RU" sz="1600" dirty="0">
                <a:latin typeface="Arial" panose="020B0604020202020204" pitchFamily="34" charset="0"/>
              </a:rPr>
              <a:t>Бенедикта Арнольда</a:t>
            </a:r>
            <a:r>
              <a:rPr lang="ru-RU" sz="1600" dirty="0"/>
              <a:t>, изначально написанное невидимыми чернилами.</a:t>
            </a:r>
          </a:p>
        </p:txBody>
      </p:sp>
    </p:spTree>
    <p:extLst>
      <p:ext uri="{BB962C8B-B14F-4D97-AF65-F5344CB8AC3E}">
        <p14:creationId xmlns:p14="http://schemas.microsoft.com/office/powerpoint/2010/main" val="738557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D1A23F-32A4-7528-A0E5-92C72DD7BA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неопределенный">
            <a:extLst>
              <a:ext uri="{FF2B5EF4-FFF2-40B4-BE49-F238E27FC236}">
                <a16:creationId xmlns:a16="http://schemas.microsoft.com/office/drawing/2014/main" id="{8AB22F31-C489-5D29-B05A-E53011AEE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813" y="4246308"/>
            <a:ext cx="4418156" cy="1903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C79BC3D-C9D7-DE82-CF95-D85EA5D89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213" y="234894"/>
            <a:ext cx="10687574" cy="3288753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И в настоящее время невидимые чернила применяются для передачи скрытых сообщений во многих отраслях, например: </a:t>
            </a:r>
            <a:endParaRPr lang="ru-RU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A20F16-8278-286C-0410-06B91E283A0A}"/>
              </a:ext>
            </a:extLst>
          </p:cNvPr>
          <p:cNvSpPr txBox="1"/>
          <p:nvPr/>
        </p:nvSpPr>
        <p:spPr>
          <a:xfrm>
            <a:off x="752213" y="2861313"/>
            <a:ext cx="845959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+mn-lt"/>
              </a:rPr>
              <a:t>1)Для скрытой передачи военных донесений.</a:t>
            </a:r>
            <a:br>
              <a:rPr lang="ru-RU" sz="2800" dirty="0">
                <a:solidFill>
                  <a:schemeClr val="tx1"/>
                </a:solidFill>
                <a:latin typeface="+mn-lt"/>
              </a:rPr>
            </a:br>
            <a:r>
              <a:rPr lang="ru-RU" sz="2800" dirty="0">
                <a:solidFill>
                  <a:schemeClr val="tx1"/>
                </a:solidFill>
                <a:latin typeface="+mn-lt"/>
              </a:rPr>
              <a:t>2)Для создания ловушек в банкоматах.</a:t>
            </a:r>
            <a:br>
              <a:rPr lang="ru-RU" sz="2800" dirty="0">
                <a:solidFill>
                  <a:schemeClr val="tx1"/>
                </a:solidFill>
                <a:latin typeface="+mn-lt"/>
              </a:rPr>
            </a:br>
            <a:r>
              <a:rPr lang="ru-RU" sz="2800" dirty="0">
                <a:solidFill>
                  <a:schemeClr val="tx1"/>
                </a:solidFill>
                <a:latin typeface="+mn-lt"/>
              </a:rPr>
              <a:t>3)Для киноиндустрии и шоу бизнеса.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84256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8CC08C-46AC-80DE-7EA6-92C6D8EE2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ow Long Can Milk Last Out Of The Fridge?">
            <a:extLst>
              <a:ext uri="{FF2B5EF4-FFF2-40B4-BE49-F238E27FC236}">
                <a16:creationId xmlns:a16="http://schemas.microsoft.com/office/drawing/2014/main" id="{A0F496D1-E2C8-201C-36FC-B64B4970B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540" y="4184071"/>
            <a:ext cx="4572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Picture background">
            <a:extLst>
              <a:ext uri="{FF2B5EF4-FFF2-40B4-BE49-F238E27FC236}">
                <a16:creationId xmlns:a16="http://schemas.microsoft.com/office/drawing/2014/main" id="{B0DD1DD4-9EC9-D03F-9E6B-9C967A4D1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074" y="1388054"/>
            <a:ext cx="3574854" cy="269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4503A00-0F81-EEEE-1FF6-52080441A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438" y="507736"/>
            <a:ext cx="10649124" cy="1270729"/>
          </a:xfrm>
        </p:spPr>
        <p:txBody>
          <a:bodyPr>
            <a:normAutofit/>
          </a:bodyPr>
          <a:lstStyle/>
          <a:p>
            <a:r>
              <a:rPr lang="ru-RU" sz="3000" dirty="0"/>
              <a:t>С одной стороны может показаться, что достать невидимые чернила очень тяжело в связи с их свойствами, но это не так.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C16F4E-F921-515A-0ADA-06A80009CD83}"/>
              </a:ext>
            </a:extLst>
          </p:cNvPr>
          <p:cNvSpPr txBox="1">
            <a:spLocks/>
          </p:cNvSpPr>
          <p:nvPr/>
        </p:nvSpPr>
        <p:spPr>
          <a:xfrm>
            <a:off x="838200" y="1776265"/>
            <a:ext cx="10515600" cy="36936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/>
              <a:t>Невидимыми чернилами могут быть простые легкодоступные вещества, такие как:</a:t>
            </a:r>
          </a:p>
          <a:p>
            <a:r>
              <a:rPr lang="ru-RU" sz="2800" dirty="0">
                <a:latin typeface="+mn-lt"/>
              </a:rPr>
              <a:t>1)Органические кислоты(лимонный, яблочный, апельсиновый или луковый соки)</a:t>
            </a:r>
          </a:p>
          <a:p>
            <a:r>
              <a:rPr lang="ru-RU" sz="2800" dirty="0">
                <a:latin typeface="+mn-lt"/>
              </a:rPr>
              <a:t>2)Молоко</a:t>
            </a:r>
          </a:p>
          <a:p>
            <a:r>
              <a:rPr lang="ru-RU" sz="2800" dirty="0">
                <a:latin typeface="+mn-lt"/>
              </a:rPr>
              <a:t>3)Уксус</a:t>
            </a:r>
          </a:p>
          <a:p>
            <a:r>
              <a:rPr lang="ru-RU" sz="2800" i="1" dirty="0">
                <a:latin typeface="+mn-lt"/>
              </a:rPr>
              <a:t>Все эти вещества обретают коричневатую окраску при воздействии на них тепла (например пламя спиртовки или тепло утюга).</a:t>
            </a:r>
          </a:p>
        </p:txBody>
      </p:sp>
    </p:spTree>
    <p:extLst>
      <p:ext uri="{BB962C8B-B14F-4D97-AF65-F5344CB8AC3E}">
        <p14:creationId xmlns:p14="http://schemas.microsoft.com/office/powerpoint/2010/main" val="1827037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3CE79F-AD64-A9B3-9163-19C925879E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Picture background">
            <a:extLst>
              <a:ext uri="{FF2B5EF4-FFF2-40B4-BE49-F238E27FC236}">
                <a16:creationId xmlns:a16="http://schemas.microsoft.com/office/drawing/2014/main" id="{2DDB06F8-B7D2-F52B-C1E7-CA9FEB72F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603" y="31355"/>
            <a:ext cx="4697922" cy="312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E0BC9E-3DF2-19D6-0665-E9A9A9AA70B6}"/>
              </a:ext>
            </a:extLst>
          </p:cNvPr>
          <p:cNvSpPr txBox="1">
            <a:spLocks/>
          </p:cNvSpPr>
          <p:nvPr/>
        </p:nvSpPr>
        <p:spPr>
          <a:xfrm>
            <a:off x="318083" y="1790842"/>
            <a:ext cx="7122952" cy="36936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latin typeface="+mn-lt"/>
              </a:rPr>
              <a:t>Также ими являются вещества, которые достать сложнее, такие как:</a:t>
            </a:r>
          </a:p>
          <a:p>
            <a:r>
              <a:rPr lang="ru-RU" sz="2800" dirty="0">
                <a:latin typeface="+mn-lt"/>
              </a:rPr>
              <a:t>1)Фенолфталеин при взаимодействии с Щелочами .</a:t>
            </a:r>
          </a:p>
          <a:p>
            <a:r>
              <a:rPr lang="ru-RU" sz="2800" dirty="0">
                <a:latin typeface="+mn-lt"/>
              </a:rPr>
              <a:t>2)Карбонат натрия при взаимодействии с сульфатом железа 2 </a:t>
            </a:r>
          </a:p>
        </p:txBody>
      </p:sp>
      <p:pic>
        <p:nvPicPr>
          <p:cNvPr id="5128" name="Picture 8">
            <a:extLst>
              <a:ext uri="{FF2B5EF4-FFF2-40B4-BE49-F238E27FC236}">
                <a16:creationId xmlns:a16="http://schemas.microsoft.com/office/drawing/2014/main" id="{4707F039-E840-A936-FBB4-3D7B0C3D5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278" y="2958738"/>
            <a:ext cx="2853815" cy="426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544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93F880-8BD1-CE74-7B6F-337E055DE4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0704CD3-1396-5241-302A-716692EBA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408" y="275136"/>
            <a:ext cx="3171069" cy="3085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/>
              <a:t>Практическая часть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8F0040-3533-181C-7CDA-087FA1719005}"/>
              </a:ext>
            </a:extLst>
          </p:cNvPr>
          <p:cNvSpPr txBox="1">
            <a:spLocks/>
          </p:cNvSpPr>
          <p:nvPr/>
        </p:nvSpPr>
        <p:spPr>
          <a:xfrm>
            <a:off x="990949" y="216077"/>
            <a:ext cx="10210101" cy="992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latin typeface="+mn-lt"/>
              </a:rPr>
              <a:t>Проведем опыт с щелочью в качестве невидимых чернил:</a:t>
            </a:r>
            <a:endParaRPr lang="ru-RU" sz="2400" dirty="0">
              <a:latin typeface="+mn-lt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F7195B35-2815-2AE5-F14A-EF9F47BC5072}"/>
              </a:ext>
            </a:extLst>
          </p:cNvPr>
          <p:cNvSpPr txBox="1">
            <a:spLocks/>
          </p:cNvSpPr>
          <p:nvPr/>
        </p:nvSpPr>
        <p:spPr>
          <a:xfrm>
            <a:off x="1732326" y="1387535"/>
            <a:ext cx="6846116" cy="1128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latin typeface="+mn-lt"/>
              </a:rPr>
              <a:t>1)Нанесем раствор щелочи на лист бумаги: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D1542DD-848D-5A59-2B96-C972FD99F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2604" y="970004"/>
            <a:ext cx="3363985" cy="247070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5BAB223-12A7-3C58-04B2-6DE832368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811" y="2388894"/>
            <a:ext cx="3407749" cy="244954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29B0581-6A5A-5529-432B-8BF7B6780679}"/>
              </a:ext>
            </a:extLst>
          </p:cNvPr>
          <p:cNvSpPr txBox="1"/>
          <p:nvPr/>
        </p:nvSpPr>
        <p:spPr>
          <a:xfrm>
            <a:off x="3613560" y="3389367"/>
            <a:ext cx="60946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+mn-lt"/>
              </a:rPr>
              <a:t>2)Подождем пока лист высохнет.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C8AD02-8555-C949-FC9F-08E474130005}"/>
              </a:ext>
            </a:extLst>
          </p:cNvPr>
          <p:cNvSpPr txBox="1"/>
          <p:nvPr/>
        </p:nvSpPr>
        <p:spPr>
          <a:xfrm>
            <a:off x="1909684" y="5220837"/>
            <a:ext cx="65014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+mn-lt"/>
              </a:rPr>
              <a:t>3)Проявим рисунок с помощью фенолфталеина:</a:t>
            </a:r>
            <a:endParaRPr lang="ru-RU" sz="2000" dirty="0"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D47B7B-AB8D-F080-E6EA-6BBE9559FF4F}"/>
              </a:ext>
            </a:extLst>
          </p:cNvPr>
          <p:cNvSpPr txBox="1"/>
          <p:nvPr/>
        </p:nvSpPr>
        <p:spPr>
          <a:xfrm>
            <a:off x="8879746" y="3429000"/>
            <a:ext cx="2969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Мокрый лист с рисунком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F0E8C3-A3C6-0DBF-B411-8DADB8AE938B}"/>
              </a:ext>
            </a:extLst>
          </p:cNvPr>
          <p:cNvSpPr txBox="1"/>
          <p:nvPr/>
        </p:nvSpPr>
        <p:spPr>
          <a:xfrm>
            <a:off x="424833" y="4779623"/>
            <a:ext cx="2969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Сухой лист с рисунком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B11824-BA11-9EF6-9041-AED41F275013}"/>
              </a:ext>
            </a:extLst>
          </p:cNvPr>
          <p:cNvSpPr txBox="1"/>
          <p:nvPr/>
        </p:nvSpPr>
        <p:spPr>
          <a:xfrm>
            <a:off x="8868270" y="6389221"/>
            <a:ext cx="2969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Результат 1 опыта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75B111A-9E54-D690-6173-5AB4FCE571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9095013" y="3515591"/>
            <a:ext cx="2516219" cy="334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129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0C6AB2-CB6C-23B5-43CA-12EF3ED9BA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FE235E2-DD2D-6DB1-B2DD-00B339D0E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48750" y="1994727"/>
            <a:ext cx="2443294" cy="324420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13DE52D-420E-3B56-F492-24E0E6005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4726" y="760280"/>
            <a:ext cx="3262499" cy="245707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DB1925-AAFA-F95B-5C64-9FB0CF5F1237}"/>
              </a:ext>
            </a:extLst>
          </p:cNvPr>
          <p:cNvSpPr txBox="1">
            <a:spLocks/>
          </p:cNvSpPr>
          <p:nvPr/>
        </p:nvSpPr>
        <p:spPr>
          <a:xfrm>
            <a:off x="990949" y="-35521"/>
            <a:ext cx="10210101" cy="992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latin typeface="+mn-lt"/>
              </a:rPr>
              <a:t>Проведем опыт с соком лимона в качестве невидимых чернил:</a:t>
            </a:r>
            <a:endParaRPr lang="ru-RU" sz="2400" dirty="0">
              <a:latin typeface="+mn-lt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C3542D88-A482-2F7A-714D-52450608600F}"/>
              </a:ext>
            </a:extLst>
          </p:cNvPr>
          <p:cNvSpPr txBox="1">
            <a:spLocks/>
          </p:cNvSpPr>
          <p:nvPr/>
        </p:nvSpPr>
        <p:spPr>
          <a:xfrm>
            <a:off x="3000111" y="1257560"/>
            <a:ext cx="6846116" cy="1128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latin typeface="+mn-lt"/>
              </a:rPr>
              <a:t>1)Нанесем сок лимона на лист бумаги: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E1495A-1941-76E2-D684-AB16778DE02F}"/>
              </a:ext>
            </a:extLst>
          </p:cNvPr>
          <p:cNvSpPr txBox="1"/>
          <p:nvPr/>
        </p:nvSpPr>
        <p:spPr>
          <a:xfrm>
            <a:off x="3751625" y="3403102"/>
            <a:ext cx="60946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+mn-lt"/>
              </a:rPr>
              <a:t>2)Подождем пока лист высохнет.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986A3C-1F32-1BE7-4BC7-D7EABBD775B6}"/>
              </a:ext>
            </a:extLst>
          </p:cNvPr>
          <p:cNvSpPr txBox="1"/>
          <p:nvPr/>
        </p:nvSpPr>
        <p:spPr>
          <a:xfrm>
            <a:off x="1870746" y="5117387"/>
            <a:ext cx="67703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+mn-lt"/>
              </a:rPr>
              <a:t>3)Проявим надпись с помощью тепла спиртовки:</a:t>
            </a:r>
          </a:p>
          <a:p>
            <a:r>
              <a:rPr lang="ru-RU" sz="2400" dirty="0"/>
              <a:t>(можно утюгом)</a:t>
            </a:r>
            <a:endParaRPr lang="ru-RU" sz="2000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95CB0E-B6AB-AAC5-AE35-57777CC7BDA8}"/>
              </a:ext>
            </a:extLst>
          </p:cNvPr>
          <p:cNvSpPr txBox="1"/>
          <p:nvPr/>
        </p:nvSpPr>
        <p:spPr>
          <a:xfrm>
            <a:off x="8710541" y="3244334"/>
            <a:ext cx="2969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Мокрый лист с надписью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8E08C8-EE11-F089-699C-7DEAB623E581}"/>
              </a:ext>
            </a:extLst>
          </p:cNvPr>
          <p:cNvSpPr txBox="1"/>
          <p:nvPr/>
        </p:nvSpPr>
        <p:spPr>
          <a:xfrm>
            <a:off x="585545" y="4783864"/>
            <a:ext cx="2969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Сухой лист с надписью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506128-5B1B-C6A2-DA06-6276D682068C}"/>
              </a:ext>
            </a:extLst>
          </p:cNvPr>
          <p:cNvSpPr txBox="1"/>
          <p:nvPr/>
        </p:nvSpPr>
        <p:spPr>
          <a:xfrm>
            <a:off x="8641125" y="6305090"/>
            <a:ext cx="2969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Результат 2 опыта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FD6F023-9BC8-18A6-7981-D163AD5635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9500" y="3895740"/>
            <a:ext cx="3257725" cy="244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085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88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94ADA2"/>
      </a:accent1>
      <a:accent2>
        <a:srgbClr val="E2D0B2"/>
      </a:accent2>
      <a:accent3>
        <a:srgbClr val="A5A5A5"/>
      </a:accent3>
      <a:accent4>
        <a:srgbClr val="F1B8BC"/>
      </a:accent4>
      <a:accent5>
        <a:srgbClr val="9CB0D3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</TotalTime>
  <Words>538</Words>
  <Application>Microsoft Office PowerPoint</Application>
  <PresentationFormat>Широкоэкранный</PresentationFormat>
  <Paragraphs>49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Corbel</vt:lpstr>
      <vt:lpstr>Office Theme</vt:lpstr>
      <vt:lpstr>Невидимые чернила</vt:lpstr>
      <vt:lpstr>1)Узнать что такое невидимые чернила и их историю. 2)Выяснить применение невидимых чернил в настоящее время. 3)Определить, какие вещества могут быть невидимыми чернилами и как их проявлять. 4)Как получить на практике невидимые чернила.</vt:lpstr>
      <vt:lpstr>Всегда существовали люди, которые хотели узнать чьи-то секреты или информацию адресованную не им, против таких людей и придумали невидимые чернила.</vt:lpstr>
      <vt:lpstr>Невидимые (симпатичные) чернила—  это вещество, используемое для письма, которое становится невидимым либо сразу после нанесения, либо вскоре после этого, а затем может быть сделано видимым с помощью некоторых средств. </vt:lpstr>
      <vt:lpstr>И в настоящее время невидимые чернила применяются для передачи скрытых сообщений во многих отраслях, например: </vt:lpstr>
      <vt:lpstr>С одной стороны может показаться, что достать невидимые чернила очень тяжело в связи с их свойствами, но это не так.</vt:lpstr>
      <vt:lpstr>Презентация PowerPoint</vt:lpstr>
      <vt:lpstr>Практическая часть</vt:lpstr>
      <vt:lpstr>Презентация PowerPoint</vt:lpstr>
      <vt:lpstr>Вывод: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Учитель USER</dc:creator>
  <cp:lastModifiedBy>Alexsey lty</cp:lastModifiedBy>
  <cp:revision>12</cp:revision>
  <dcterms:created xsi:type="dcterms:W3CDTF">2024-04-25T08:05:26Z</dcterms:created>
  <dcterms:modified xsi:type="dcterms:W3CDTF">2025-02-26T20:01:04Z</dcterms:modified>
</cp:coreProperties>
</file>