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8" r:id="rId6"/>
    <p:sldId id="274" r:id="rId7"/>
    <p:sldId id="269" r:id="rId8"/>
    <p:sldId id="275" r:id="rId9"/>
    <p:sldId id="270" r:id="rId10"/>
    <p:sldId id="266" r:id="rId11"/>
    <p:sldId id="273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Геленджик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частиц микропластика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C-4972-A121-FEC6FFAFE2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Севастополь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частиц микропластика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BC-4972-A121-FEC6FFAFE2C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Черноморское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частиц микропластика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BC-4972-A121-FEC6FFAFE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007919"/>
        <c:axId val="584002095"/>
      </c:barChart>
      <c:catAx>
        <c:axId val="58400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4002095"/>
        <c:crosses val="autoZero"/>
        <c:auto val="1"/>
        <c:lblAlgn val="ctr"/>
        <c:lblOffset val="100"/>
        <c:noMultiLvlLbl val="0"/>
      </c:catAx>
      <c:valAx>
        <c:axId val="584002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4007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6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1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2884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95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31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08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40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8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5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6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2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1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5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5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1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3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6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972277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Оценка </a:t>
            </a:r>
            <a:r>
              <a:rPr lang="ru-RU" b="1" dirty="0"/>
              <a:t>качества воды пляжей Черного моря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4273062"/>
            <a:ext cx="8689976" cy="206619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Попова </a:t>
            </a:r>
            <a:r>
              <a:rPr lang="ru-RU" b="1" dirty="0" smtClean="0">
                <a:solidFill>
                  <a:schemeClr val="tx1"/>
                </a:solidFill>
              </a:rPr>
              <a:t>Анастасия Алексеевна, </a:t>
            </a:r>
            <a:r>
              <a:rPr lang="ru-RU" b="1" dirty="0" smtClean="0">
                <a:solidFill>
                  <a:schemeClr val="tx1"/>
                </a:solidFill>
              </a:rPr>
              <a:t>3 класс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Технопарк «полигон будущего»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МБОУ «Образовательный центр «траектория»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Г. Воронеж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s://edutrajectory.obrvrn.ru/upload/iblock/e48/kagx0yec8w6u661n2zdmbjnf4rfcr4m8/%D0%9B%D0%BE%D0%B3%D0%BE_%D0%A2%D1%80%D0%B0%D0%B5%D0%BA%D1%82%D0%BE%D1%80%D0%B8%D1%8F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1884" y="-369753"/>
            <a:ext cx="3341076" cy="334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01916" y="4593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XII Конкурс творческих работ с международным участием</a:t>
            </a:r>
          </a:p>
          <a:p>
            <a:pPr algn="ctr"/>
            <a:r>
              <a:rPr lang="ru-RU" b="1" dirty="0"/>
              <a:t>“Химия и биология – основы жизни”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66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43436" y="407502"/>
            <a:ext cx="10364451" cy="1596177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выводы</a:t>
            </a:r>
            <a:endParaRPr lang="ru-RU" sz="44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844061" y="1508509"/>
            <a:ext cx="10363826" cy="4532811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/>
              <a:t>Изучили такие органолептические показатели воды 3 пляжей Черного моря, как запах, цветность, прозрачность. Все органолептические показатели воды пляжей соответствуют санитарным нормам для рекреационных водоемов.</a:t>
            </a:r>
          </a:p>
          <a:p>
            <a:pPr lvl="0" algn="just"/>
            <a:r>
              <a:rPr lang="ru-RU" dirty="0"/>
              <a:t>Оценили наличие поверхностно-активных веществ в морской воде. Поверхностно-активных веществ много в воде Черного моря в районе Севастополя. </a:t>
            </a:r>
          </a:p>
          <a:p>
            <a:pPr lvl="0" algn="just"/>
            <a:r>
              <a:rPr lang="ru-RU" dirty="0"/>
              <a:t>Определили токсичность воды пляжей Черного моря. Меньше всего токсичных веществ содержит вода поселка Черноморское, больше всего вода пляжа Геленджик.</a:t>
            </a:r>
          </a:p>
          <a:p>
            <a:pPr lvl="0" algn="just"/>
            <a:r>
              <a:rPr lang="ru-RU" dirty="0"/>
              <a:t>Исследовали наличие пластика в воде пляжей. </a:t>
            </a:r>
            <a:r>
              <a:rPr lang="ru-RU" dirty="0" smtClean="0"/>
              <a:t>большое </a:t>
            </a:r>
            <a:r>
              <a:rPr lang="ru-RU" dirty="0"/>
              <a:t>количество </a:t>
            </a:r>
            <a:r>
              <a:rPr lang="ru-RU" dirty="0" err="1"/>
              <a:t>микропластика</a:t>
            </a:r>
            <a:r>
              <a:rPr lang="ru-RU" dirty="0"/>
              <a:t> мы наблюдаем в воде пляжа Севастополя, чуть меньше в Геленджике, небольшое количество </a:t>
            </a:r>
            <a:r>
              <a:rPr lang="ru-RU" dirty="0" err="1"/>
              <a:t>микропластика</a:t>
            </a:r>
            <a:r>
              <a:rPr lang="ru-RU" dirty="0"/>
              <a:t> содержит вода пляжа Черноморское.</a:t>
            </a:r>
          </a:p>
          <a:p>
            <a:pPr lvl="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Спасибо за внимание</a:t>
            </a:r>
            <a:endParaRPr lang="ru-RU" sz="44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32" y="2059232"/>
            <a:ext cx="4565649" cy="3424237"/>
          </a:xfrm>
        </p:spPr>
      </p:pic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5416062" y="1837592"/>
            <a:ext cx="6163407" cy="456320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Наша гипотеза подтвердилась частично, так как в воде пляжей Черного моря есть разнообразные вещества, например, пластик, предельных норм содержания мы не нашли, но он является не безопасным для организма человека.</a:t>
            </a:r>
          </a:p>
          <a:p>
            <a:r>
              <a:rPr lang="ru-RU" dirty="0"/>
              <a:t>С 2018 года по 2024 год количество </a:t>
            </a:r>
            <a:r>
              <a:rPr lang="ru-RU" dirty="0" err="1"/>
              <a:t>микропластика</a:t>
            </a:r>
            <a:r>
              <a:rPr lang="ru-RU" dirty="0"/>
              <a:t> в Чёрном море увеличилось в полтора, а в некоторых местах — в шесть раз. По данным на 2024 год, концентрация </a:t>
            </a:r>
            <a:r>
              <a:rPr lang="ru-RU" dirty="0" err="1"/>
              <a:t>микропластика</a:t>
            </a:r>
            <a:r>
              <a:rPr lang="ru-RU" dirty="0"/>
              <a:t> на побережье Севастополя сопоставима с Эгейским морем у пляжей Крита — от 77 до 120 единиц на литр.</a:t>
            </a:r>
          </a:p>
          <a:p>
            <a:r>
              <a:rPr lang="ru-RU" dirty="0"/>
              <a:t>Учёные пока не нашли способ очистить море от </a:t>
            </a:r>
            <a:r>
              <a:rPr lang="ru-RU" dirty="0" err="1"/>
              <a:t>микропластика</a:t>
            </a:r>
            <a:r>
              <a:rPr lang="ru-RU" dirty="0"/>
              <a:t>. Единственное, что люди могут делать на данный момент, — стараться сократить использование пластиковых обёрток и упаковок, а также ответственно подходить к сортировке и утилизации отходов.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3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литература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022232"/>
            <a:ext cx="10363826" cy="4281854"/>
          </a:xfrm>
        </p:spPr>
        <p:txBody>
          <a:bodyPr>
            <a:normAutofit/>
          </a:bodyPr>
          <a:lstStyle/>
          <a:p>
            <a:r>
              <a:rPr lang="ru-RU" dirty="0" smtClean="0"/>
              <a:t>Вершинин </a:t>
            </a:r>
            <a:r>
              <a:rPr lang="ru-RU" dirty="0"/>
              <a:t>А. О «Жизнь Чёрного моря» - Москва, «МАК-ЦЕНТР. Издательство», 2003</a:t>
            </a:r>
          </a:p>
          <a:p>
            <a:r>
              <a:rPr lang="ru-RU" dirty="0" smtClean="0"/>
              <a:t>Панькова </a:t>
            </a:r>
            <a:r>
              <a:rPr lang="ru-RU" dirty="0"/>
              <a:t>С. А., Логвиненко И. А., Паньков С. Л. «Путеводитель по подводному миру Чёрного моря» - Краснодар, 2000</a:t>
            </a:r>
          </a:p>
          <a:p>
            <a:r>
              <a:rPr lang="ru-RU" dirty="0" smtClean="0"/>
              <a:t>Ми </a:t>
            </a:r>
            <a:r>
              <a:rPr lang="ru-RU" dirty="0"/>
              <a:t>Лоренс Д. Как спасти Чёрное море: ваше руководство к стратегическому плану действий для Чёрного моря – Стамбул, 1999</a:t>
            </a:r>
          </a:p>
          <a:p>
            <a:r>
              <a:rPr lang="ru-RU" dirty="0" smtClean="0"/>
              <a:t>Руководство </a:t>
            </a:r>
            <a:r>
              <a:rPr lang="ru-RU" dirty="0"/>
              <a:t>по анализу воды. Питьевая и природная вода, почвенные вытяжки/ под ред. к.х.н. А.Г. Муравьева. – СПб.: «</a:t>
            </a:r>
            <a:r>
              <a:rPr lang="ru-RU" dirty="0" err="1"/>
              <a:t>Крисмас</a:t>
            </a:r>
            <a:r>
              <a:rPr lang="ru-RU" dirty="0"/>
              <a:t>+», 2011. – 264 с</a:t>
            </a:r>
          </a:p>
          <a:p>
            <a:r>
              <a:rPr lang="en-US" dirty="0" smtClean="0"/>
              <a:t>https</a:t>
            </a:r>
            <a:r>
              <a:rPr lang="ru-RU" dirty="0"/>
              <a:t>://</a:t>
            </a:r>
            <a:r>
              <a:rPr lang="en-US" dirty="0" err="1"/>
              <a:t>cyberleninka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/</a:t>
            </a:r>
            <a:r>
              <a:rPr lang="en-US" dirty="0"/>
              <a:t>article</a:t>
            </a:r>
            <a:r>
              <a:rPr lang="ru-RU" dirty="0"/>
              <a:t>/</a:t>
            </a:r>
            <a:r>
              <a:rPr lang="en-US" dirty="0"/>
              <a:t>n</a:t>
            </a:r>
            <a:r>
              <a:rPr lang="ru-RU" dirty="0"/>
              <a:t>/</a:t>
            </a:r>
            <a:r>
              <a:rPr lang="en-US" dirty="0" err="1"/>
              <a:t>zagryaznenie</a:t>
            </a:r>
            <a:r>
              <a:rPr lang="ru-RU" dirty="0"/>
              <a:t>-</a:t>
            </a:r>
            <a:r>
              <a:rPr lang="en-US" dirty="0" err="1"/>
              <a:t>mikroplastikom</a:t>
            </a:r>
            <a:r>
              <a:rPr lang="ru-RU" dirty="0"/>
              <a:t>-</a:t>
            </a:r>
            <a:r>
              <a:rPr lang="en-US" dirty="0" err="1"/>
              <a:t>vody</a:t>
            </a:r>
            <a:r>
              <a:rPr lang="ru-RU" dirty="0"/>
              <a:t>-</a:t>
            </a:r>
            <a:r>
              <a:rPr lang="en-US" dirty="0" err="1"/>
              <a:t>ugroza</a:t>
            </a:r>
            <a:r>
              <a:rPr lang="ru-RU" dirty="0"/>
              <a:t>-</a:t>
            </a:r>
            <a:r>
              <a:rPr lang="en-US" dirty="0" err="1"/>
              <a:t>zdorovyu</a:t>
            </a:r>
            <a:r>
              <a:rPr lang="ru-RU" dirty="0"/>
              <a:t>-</a:t>
            </a:r>
            <a:r>
              <a:rPr lang="en-US" dirty="0" err="1"/>
              <a:t>cheloveka</a:t>
            </a:r>
            <a:r>
              <a:rPr lang="ru-RU" dirty="0"/>
              <a:t>-</a:t>
            </a:r>
            <a:r>
              <a:rPr lang="en-US" dirty="0" err="1"/>
              <a:t>i</a:t>
            </a:r>
            <a:r>
              <a:rPr lang="ru-RU" dirty="0"/>
              <a:t>-</a:t>
            </a:r>
            <a:r>
              <a:rPr lang="en-US" dirty="0" err="1"/>
              <a:t>okruzhayuschey</a:t>
            </a:r>
            <a:r>
              <a:rPr lang="ru-RU" dirty="0"/>
              <a:t>-</a:t>
            </a:r>
            <a:r>
              <a:rPr lang="en-US" dirty="0" err="1"/>
              <a:t>srede</a:t>
            </a:r>
            <a:r>
              <a:rPr lang="ru-RU" dirty="0"/>
              <a:t>-</a:t>
            </a:r>
            <a:r>
              <a:rPr lang="en-US" dirty="0" err="1"/>
              <a:t>obzor</a:t>
            </a:r>
            <a:r>
              <a:rPr lang="ru-RU" dirty="0"/>
              <a:t>-</a:t>
            </a:r>
            <a:r>
              <a:rPr lang="en-US" dirty="0" err="1"/>
              <a:t>literatury</a:t>
            </a:r>
            <a:r>
              <a:rPr lang="ru-RU" dirty="0"/>
              <a:t>/</a:t>
            </a:r>
            <a:r>
              <a:rPr lang="en-US" dirty="0"/>
              <a:t>viewer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00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Актуальность</a:t>
            </a:r>
            <a:endParaRPr lang="ru-RU" sz="4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57" y="1951893"/>
            <a:ext cx="5673968" cy="425547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исследовательская работа посвящена оценке экологического состояния пляжей Черного моря, что является актуальной проблемой на фоне увеличивающейся антропогенной нагрузки и необходимости сохранения экологического баланса при сохранении туристической привлекательности региона.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2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44197"/>
            <a:ext cx="10364451" cy="1596177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Цель и задачи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0882" y="1556239"/>
            <a:ext cx="10050234" cy="504678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Цель работы</a:t>
            </a:r>
            <a:r>
              <a:rPr lang="ru-RU" dirty="0"/>
              <a:t>: изучить качество воды некоторых пляжей Черного моря.</a:t>
            </a:r>
          </a:p>
          <a:p>
            <a:pPr marL="0" indent="0" algn="just">
              <a:buNone/>
            </a:pPr>
            <a:r>
              <a:rPr lang="ru-RU" dirty="0"/>
              <a:t>Для достижения поставленной цели мы определили несколько задач:</a:t>
            </a:r>
          </a:p>
          <a:p>
            <a:pPr algn="just"/>
            <a:r>
              <a:rPr lang="ru-RU" dirty="0" smtClean="0"/>
              <a:t>Изучить </a:t>
            </a:r>
            <a:r>
              <a:rPr lang="ru-RU" dirty="0"/>
              <a:t>органолептические показатели воды пляжей.</a:t>
            </a:r>
          </a:p>
          <a:p>
            <a:pPr algn="just"/>
            <a:r>
              <a:rPr lang="ru-RU" dirty="0" smtClean="0"/>
              <a:t>Оценить </a:t>
            </a:r>
            <a:r>
              <a:rPr lang="ru-RU" dirty="0"/>
              <a:t>наличие поверхностно-активных веществ в морской воде.</a:t>
            </a:r>
          </a:p>
          <a:p>
            <a:pPr algn="just"/>
            <a:r>
              <a:rPr lang="ru-RU" dirty="0" smtClean="0"/>
              <a:t>Определить </a:t>
            </a:r>
            <a:r>
              <a:rPr lang="ru-RU" dirty="0"/>
              <a:t>токсичность воды пляжей Черного моря.</a:t>
            </a:r>
          </a:p>
          <a:p>
            <a:pPr algn="just"/>
            <a:r>
              <a:rPr lang="ru-RU" dirty="0" smtClean="0"/>
              <a:t>Исследовать </a:t>
            </a:r>
            <a:r>
              <a:rPr lang="ru-RU" dirty="0"/>
              <a:t>наличие пластика в воде пляжей.</a:t>
            </a:r>
          </a:p>
          <a:p>
            <a:pPr marL="0" indent="0" algn="just">
              <a:buNone/>
            </a:pPr>
            <a:r>
              <a:rPr lang="ru-RU" b="1" dirty="0"/>
              <a:t>Объект исследования</a:t>
            </a:r>
            <a:r>
              <a:rPr lang="ru-RU" dirty="0"/>
              <a:t>: вода некоторых пляжей Черного моря.</a:t>
            </a:r>
          </a:p>
          <a:p>
            <a:pPr marL="0" indent="0" algn="just">
              <a:buNone/>
            </a:pPr>
            <a:r>
              <a:rPr lang="ru-RU" b="1" dirty="0"/>
              <a:t>Предмет исследования</a:t>
            </a:r>
            <a:r>
              <a:rPr lang="ru-RU" dirty="0"/>
              <a:t>: качество и безопасность воды.</a:t>
            </a:r>
          </a:p>
          <a:p>
            <a:pPr marL="0" indent="0">
              <a:buNone/>
            </a:pPr>
            <a:r>
              <a:rPr lang="ru-RU" b="1" dirty="0"/>
              <a:t>Гипотеза.</a:t>
            </a:r>
            <a:r>
              <a:rPr lang="ru-RU" dirty="0"/>
              <a:t> Вода пляжей Черного моря соответствует санитарным нормам для безопасного отдыха населения.</a:t>
            </a:r>
          </a:p>
          <a:p>
            <a:pPr marL="0" indent="0">
              <a:buNone/>
            </a:pPr>
            <a:r>
              <a:rPr lang="ru-RU" dirty="0"/>
              <a:t>Исследование провели в августе-сентябре 2025 года.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8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16" y="296217"/>
            <a:ext cx="10151113" cy="1596177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Отбор проб для исследования</a:t>
            </a:r>
            <a:endParaRPr lang="ru-RU" sz="4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56" y="1559824"/>
            <a:ext cx="3616980" cy="482264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936" y="1667760"/>
            <a:ext cx="7619588" cy="4606770"/>
          </a:xfrm>
        </p:spPr>
      </p:pic>
      <p:sp>
        <p:nvSpPr>
          <p:cNvPr id="3" name="Прямоугольник 2"/>
          <p:cNvSpPr/>
          <p:nvPr/>
        </p:nvSpPr>
        <p:spPr>
          <a:xfrm>
            <a:off x="6556132" y="4616892"/>
            <a:ext cx="4566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Места отбора проб для </a:t>
            </a:r>
            <a:r>
              <a:rPr lang="ru-RU" sz="2000" b="1" dirty="0" smtClean="0"/>
              <a:t>исследования:</a:t>
            </a:r>
            <a:endParaRPr lang="ru-RU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Геленджик. Центральный пляж.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Черноморское. Центральный </a:t>
            </a:r>
            <a:r>
              <a:rPr lang="ru-RU" sz="2000" dirty="0" smtClean="0"/>
              <a:t>пляж.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Севастополь. Пляж </a:t>
            </a:r>
            <a:r>
              <a:rPr lang="ru-RU" sz="2000" dirty="0" smtClean="0"/>
              <a:t>Хрустальный.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17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574" y="117356"/>
            <a:ext cx="10364451" cy="1596177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Органолептические показатели</a:t>
            </a:r>
            <a:endParaRPr lang="ru-RU" sz="4400" b="1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288" y="1367180"/>
            <a:ext cx="3433233" cy="2574925"/>
          </a:xfrm>
        </p:spPr>
      </p:pic>
      <p:pic>
        <p:nvPicPr>
          <p:cNvPr id="10" name="Объект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74" y="1380469"/>
            <a:ext cx="3433233" cy="25749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234" y="1380469"/>
            <a:ext cx="3639627" cy="25483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7574" y="4264269"/>
            <a:ext cx="10554947" cy="208959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Оценку качества воды пляжей Черного моря</a:t>
            </a:r>
            <a:r>
              <a:rPr lang="ru-RU" b="1" dirty="0"/>
              <a:t> </a:t>
            </a:r>
            <a:r>
              <a:rPr lang="ru-RU" dirty="0"/>
              <a:t>проводили по методикам, описанным в книге </a:t>
            </a:r>
            <a:r>
              <a:rPr lang="ru-RU" dirty="0" smtClean="0"/>
              <a:t>Муравьевой А.Г.</a:t>
            </a:r>
          </a:p>
          <a:p>
            <a:r>
              <a:rPr lang="ru-RU" dirty="0"/>
              <a:t> Оценка наличия синтетических поверхностно-активных веществ (СПАВ) в </a:t>
            </a:r>
            <a:r>
              <a:rPr lang="ru-RU" dirty="0" smtClean="0"/>
              <a:t>воде. В </a:t>
            </a:r>
            <a:r>
              <a:rPr lang="ru-RU" dirty="0"/>
              <a:t>коническую колбу на 100 мл на 2/3 наливаем исследуемую пробу и плотно закрываем резиновой пробкой, после чего интенсивно встряхиваем 10 раз, открываем пробку. Если через 30 с на поверхности пробы остались пузырьки, проба содержит СПАВ. </a:t>
            </a:r>
          </a:p>
        </p:txBody>
      </p:sp>
    </p:spTree>
    <p:extLst>
      <p:ext uri="{BB962C8B-B14F-4D97-AF65-F5344CB8AC3E}">
        <p14:creationId xmlns:p14="http://schemas.microsoft.com/office/powerpoint/2010/main" val="21742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574" y="117356"/>
            <a:ext cx="10364451" cy="1596177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Органолептические показатели</a:t>
            </a:r>
            <a:endParaRPr lang="ru-RU" sz="4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694591" y="1364640"/>
          <a:ext cx="1084091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229">
                  <a:extLst>
                    <a:ext uri="{9D8B030D-6E8A-4147-A177-3AD203B41FA5}">
                      <a16:colId xmlns:a16="http://schemas.microsoft.com/office/drawing/2014/main" val="3716876209"/>
                    </a:ext>
                  </a:extLst>
                </a:gridCol>
                <a:gridCol w="2710229">
                  <a:extLst>
                    <a:ext uri="{9D8B030D-6E8A-4147-A177-3AD203B41FA5}">
                      <a16:colId xmlns:a16="http://schemas.microsoft.com/office/drawing/2014/main" val="1480773092"/>
                    </a:ext>
                  </a:extLst>
                </a:gridCol>
                <a:gridCol w="2710229">
                  <a:extLst>
                    <a:ext uri="{9D8B030D-6E8A-4147-A177-3AD203B41FA5}">
                      <a16:colId xmlns:a16="http://schemas.microsoft.com/office/drawing/2014/main" val="3107671325"/>
                    </a:ext>
                  </a:extLst>
                </a:gridCol>
                <a:gridCol w="2710229">
                  <a:extLst>
                    <a:ext uri="{9D8B030D-6E8A-4147-A177-3AD203B41FA5}">
                      <a16:colId xmlns:a16="http://schemas.microsoft.com/office/drawing/2014/main" val="3333475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Геленджик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Севастополь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Черноморское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274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Цветность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бесцветная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бесцветная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бесцветная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145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Запах, баллы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 запах сероводорода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617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Прозрачность , см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2526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много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много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296235"/>
                  </a:ext>
                </a:extLst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837574" y="3736731"/>
            <a:ext cx="10440026" cy="269923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Все органолептические показатели воды пляжей соответствуют санитарным нормам для рекреационных водоемов.</a:t>
            </a:r>
          </a:p>
          <a:p>
            <a:pPr algn="just"/>
            <a:r>
              <a:rPr lang="ru-RU" dirty="0" err="1"/>
              <a:t>СПАв</a:t>
            </a:r>
            <a:r>
              <a:rPr lang="ru-RU" dirty="0"/>
              <a:t> не свойственны природным водам и встречаются, как правило, в водоемах, где есть сток коммунально-бытовых сточных вод. Качественное исследование СПАВ базируется на показатели пенистости воды, который напрямую зависит от наличия в воде СПАВ.</a:t>
            </a:r>
          </a:p>
          <a:p>
            <a:pPr algn="just"/>
            <a:r>
              <a:rPr lang="ru-RU" dirty="0"/>
              <a:t>Наличие поверхностно-активных веществ много в воде Черного моря в районе Севастополя. Севастополь крупный портовый город, что вполне объясняет наличие </a:t>
            </a:r>
            <a:r>
              <a:rPr lang="ru-RU" dirty="0" smtClean="0"/>
              <a:t>СПАВ.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0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284409"/>
            <a:ext cx="10364451" cy="1596177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Биотестирование воды </a:t>
            </a:r>
            <a:br>
              <a:rPr lang="ru-RU" sz="4400" b="1" dirty="0" smtClean="0"/>
            </a:br>
            <a:r>
              <a:rPr lang="ru-RU" sz="4400" b="1" dirty="0" smtClean="0"/>
              <a:t>на токсичность </a:t>
            </a:r>
            <a:endParaRPr lang="ru-RU" sz="4400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251431" y="3727301"/>
            <a:ext cx="2525194" cy="3366926"/>
          </a:xfrm>
        </p:spPr>
      </p:pic>
      <p:pic>
        <p:nvPicPr>
          <p:cNvPr id="10" name="Объект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625" y="4148167"/>
            <a:ext cx="3285677" cy="24642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4254" y="1880587"/>
            <a:ext cx="10858500" cy="2452218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Токсичность воды пляжей Чёрного моря оценивается с помощью различных методов, которые учитывают загрязнение прибрежных вод загрязняющими веществами (нефтепродуктами, тяжёлыми металлами, </a:t>
            </a:r>
            <a:r>
              <a:rPr lang="ru-RU" sz="1800" dirty="0" err="1"/>
              <a:t>биогенами</a:t>
            </a:r>
            <a:r>
              <a:rPr lang="ru-RU" sz="1800" dirty="0"/>
              <a:t> и др.). Это важно, так как загрязнение может негативно влиять на качество воды и жизнь прибрежных обитателей.</a:t>
            </a:r>
          </a:p>
          <a:p>
            <a:pPr algn="just"/>
            <a:r>
              <a:rPr lang="ru-RU" sz="1800" dirty="0"/>
              <a:t>Мы использовали метод биотестирования с помощью кресс-салата. По 100 семян кресс-сала помещали в чашки Петри на фильтр, смоченный тестируемой водой. </a:t>
            </a:r>
          </a:p>
        </p:txBody>
      </p:sp>
    </p:spTree>
    <p:extLst>
      <p:ext uri="{BB962C8B-B14F-4D97-AF65-F5344CB8AC3E}">
        <p14:creationId xmlns:p14="http://schemas.microsoft.com/office/powerpoint/2010/main" val="4312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284409"/>
            <a:ext cx="10364451" cy="1596177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Биотестирование воды </a:t>
            </a:r>
            <a:br>
              <a:rPr lang="ru-RU" sz="4400" b="1" dirty="0" smtClean="0"/>
            </a:br>
            <a:r>
              <a:rPr lang="ru-RU" sz="4400" b="1" dirty="0" smtClean="0"/>
              <a:t>на токсичность </a:t>
            </a:r>
            <a:endParaRPr lang="ru-RU" sz="4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72689614"/>
              </p:ext>
            </p:extLst>
          </p:nvPr>
        </p:nvGraphicFramePr>
        <p:xfrm>
          <a:off x="939310" y="2015271"/>
          <a:ext cx="10445264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166">
                  <a:extLst>
                    <a:ext uri="{9D8B030D-6E8A-4147-A177-3AD203B41FA5}">
                      <a16:colId xmlns:a16="http://schemas.microsoft.com/office/drawing/2014/main" val="530994679"/>
                    </a:ext>
                  </a:extLst>
                </a:gridCol>
                <a:gridCol w="2381466">
                  <a:extLst>
                    <a:ext uri="{9D8B030D-6E8A-4147-A177-3AD203B41FA5}">
                      <a16:colId xmlns:a16="http://schemas.microsoft.com/office/drawing/2014/main" val="674967000"/>
                    </a:ext>
                  </a:extLst>
                </a:gridCol>
                <a:gridCol w="2611316">
                  <a:extLst>
                    <a:ext uri="{9D8B030D-6E8A-4147-A177-3AD203B41FA5}">
                      <a16:colId xmlns:a16="http://schemas.microsoft.com/office/drawing/2014/main" val="1384390358"/>
                    </a:ext>
                  </a:extLst>
                </a:gridCol>
                <a:gridCol w="2611316">
                  <a:extLst>
                    <a:ext uri="{9D8B030D-6E8A-4147-A177-3AD203B41FA5}">
                      <a16:colId xmlns:a16="http://schemas.microsoft.com/office/drawing/2014/main" val="1345055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отбора пробы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проросших семян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всхожести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Токсичность воды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353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– дистиллированная вода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 токсичности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0136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Геленджик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токсичность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773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Севастополь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Слабая токсичность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0772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Черноморское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Слабая токсичность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1756716"/>
                  </a:ext>
                </a:extLst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046285" y="4826977"/>
            <a:ext cx="10231315" cy="96422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Меньше всего токсичных веществ содержит вода поселка Черноморское, больше всего вода пляжа Геленджик.</a:t>
            </a:r>
          </a:p>
        </p:txBody>
      </p:sp>
    </p:spTree>
    <p:extLst>
      <p:ext uri="{BB962C8B-B14F-4D97-AF65-F5344CB8AC3E}">
        <p14:creationId xmlns:p14="http://schemas.microsoft.com/office/powerpoint/2010/main" val="34301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Наличие </a:t>
            </a:r>
            <a:r>
              <a:rPr lang="ru-RU" sz="4400" b="1" dirty="0" err="1" smtClean="0"/>
              <a:t>микропластика</a:t>
            </a:r>
            <a:r>
              <a:rPr lang="ru-RU" sz="4400" b="1" dirty="0" smtClean="0"/>
              <a:t> в воде Черного моря</a:t>
            </a:r>
            <a:endParaRPr lang="ru-RU" sz="4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5029" y="2006480"/>
            <a:ext cx="5376494" cy="2530352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546083750"/>
              </p:ext>
            </p:extLst>
          </p:nvPr>
        </p:nvGraphicFramePr>
        <p:xfrm>
          <a:off x="6435969" y="2085610"/>
          <a:ext cx="5275385" cy="355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8761" y="475870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воды пляжей Черного моря на наличие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микропластика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проводили методом микроскопии.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Рассмотрев пробы воды пляжей в нескольких полях зрения, передвигая препарат методом «челнока» (зигзагом), сделали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фотографии,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подсчитали количество частиц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микропластика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построили диаграммы.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184</TotalTime>
  <Words>888</Words>
  <Application>Microsoft Office PowerPoint</Application>
  <PresentationFormat>Широкоэкранный</PresentationFormat>
  <Paragraphs>95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Tw Cen MT</vt:lpstr>
      <vt:lpstr>Wingdings</vt:lpstr>
      <vt:lpstr>Капля</vt:lpstr>
      <vt:lpstr> Оценка качества воды пляжей Черного моря </vt:lpstr>
      <vt:lpstr>Актуальность</vt:lpstr>
      <vt:lpstr>Цель и задачи</vt:lpstr>
      <vt:lpstr>Отбор проб для исследования</vt:lpstr>
      <vt:lpstr>Органолептические показатели</vt:lpstr>
      <vt:lpstr>Органолептические показатели</vt:lpstr>
      <vt:lpstr>Биотестирование воды  на токсичность </vt:lpstr>
      <vt:lpstr>Биотестирование воды  на токсичность </vt:lpstr>
      <vt:lpstr>Наличие микропластика в воде Черного моря</vt:lpstr>
      <vt:lpstr>выводы</vt:lpstr>
      <vt:lpstr>Спасибо за внимание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качества воды  реки Хава</dc:title>
  <dc:creator>Марина</dc:creator>
  <cp:lastModifiedBy>Marina</cp:lastModifiedBy>
  <cp:revision>23</cp:revision>
  <dcterms:created xsi:type="dcterms:W3CDTF">2024-11-11T17:54:19Z</dcterms:created>
  <dcterms:modified xsi:type="dcterms:W3CDTF">2026-02-28T16:11:49Z</dcterms:modified>
</cp:coreProperties>
</file>